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12"/>
  </p:notesMasterIdLst>
  <p:sldIdLst>
    <p:sldId id="312" r:id="rId2"/>
    <p:sldId id="334" r:id="rId3"/>
    <p:sldId id="333" r:id="rId4"/>
    <p:sldId id="335" r:id="rId5"/>
    <p:sldId id="343" r:id="rId6"/>
    <p:sldId id="338" r:id="rId7"/>
    <p:sldId id="339" r:id="rId8"/>
    <p:sldId id="340" r:id="rId9"/>
    <p:sldId id="341" r:id="rId10"/>
    <p:sldId id="342" r:id="rId11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2B60"/>
    <a:srgbClr val="96004F"/>
    <a:srgbClr val="4FBFD3"/>
    <a:srgbClr val="E4067E"/>
    <a:srgbClr val="4F4C4E"/>
    <a:srgbClr val="808285"/>
    <a:srgbClr val="4D4D4F"/>
    <a:srgbClr val="C9C9C9"/>
    <a:srgbClr val="D385A9"/>
    <a:srgbClr val="C25B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67D281-AC44-A959-BA95-C4820D02E09A}" v="70" dt="2025-09-24T12:25:23.476"/>
    <p1510:client id="{2DF45814-2641-C06C-3406-B4A280A684AD}" v="24" dt="2025-09-25T11:30:43.387"/>
    <p1510:client id="{380A158F-D878-9B11-43E8-2B47D4A7E781}" v="47" dt="2025-09-25T17:16:56.857"/>
    <p1510:client id="{8D2A4D7D-C684-6103-CDB8-CAD910B5A9F7}" v="321" dt="2025-09-25T19:02:15.739"/>
    <p1510:client id="{99631BB0-D3F7-2ED1-1ADA-5B0385CAE38C}" v="2" dt="2025-09-26T06:02:07.178"/>
    <p1510:client id="{A3AB0A89-3636-1876-433F-4A2A2214412A}" v="1160" dt="2025-09-25T11:22:13.0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Kujunduslaad 1 – rõhk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Kujunduslaad 1 – rõhk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4.png>
</file>

<file path=ppt/media/image5.jpe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A5CFB8B-B9EB-4E3F-B143-7BE1A009C8C1}" type="datetimeFigureOut">
              <a:rPr lang="en-US"/>
              <a:pPr>
                <a:defRPr/>
              </a:pPr>
              <a:t>9/25/2025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89D10C4C-EAC2-4D66-B9F8-E052F2E25BCC}" type="slidenum">
              <a:rPr lang="en-US" altLang="et-EE"/>
              <a:pPr>
                <a:defRPr/>
              </a:pPr>
              <a:t>‹#›</a:t>
            </a:fld>
            <a:endParaRPr lang="en-US" altLang="et-EE"/>
          </a:p>
        </p:txBody>
      </p:sp>
    </p:spTree>
    <p:extLst>
      <p:ext uri="{BB962C8B-B14F-4D97-AF65-F5344CB8AC3E}">
        <p14:creationId xmlns:p14="http://schemas.microsoft.com/office/powerpoint/2010/main" val="20348502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aslaid ar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" t="21094" r="-1" b="21589"/>
          <a:stretch/>
        </p:blipFill>
        <p:spPr>
          <a:xfrm>
            <a:off x="-15498" y="0"/>
            <a:ext cx="12207497" cy="4940618"/>
          </a:xfrm>
          <a:prstGeom prst="rect">
            <a:avLst/>
          </a:prstGeom>
        </p:spPr>
      </p:pic>
      <p:sp>
        <p:nvSpPr>
          <p:cNvPr id="8" name="Freeform 7"/>
          <p:cNvSpPr/>
          <p:nvPr userDrawn="1"/>
        </p:nvSpPr>
        <p:spPr>
          <a:xfrm>
            <a:off x="-1" y="3312687"/>
            <a:ext cx="12192000" cy="3545313"/>
          </a:xfrm>
          <a:custGeom>
            <a:avLst/>
            <a:gdLst>
              <a:gd name="connsiteX0" fmla="*/ 986101 w 12192000"/>
              <a:gd name="connsiteY0" fmla="*/ 0 h 3545313"/>
              <a:gd name="connsiteX1" fmla="*/ 12192000 w 12192000"/>
              <a:gd name="connsiteY1" fmla="*/ 0 h 3545313"/>
              <a:gd name="connsiteX2" fmla="*/ 12192000 w 12192000"/>
              <a:gd name="connsiteY2" fmla="*/ 510802 h 3545313"/>
              <a:gd name="connsiteX3" fmla="*/ 12192000 w 12192000"/>
              <a:gd name="connsiteY3" fmla="*/ 1543258 h 3545313"/>
              <a:gd name="connsiteX4" fmla="*/ 12192000 w 12192000"/>
              <a:gd name="connsiteY4" fmla="*/ 3545313 h 3545313"/>
              <a:gd name="connsiteX5" fmla="*/ 986101 w 12192000"/>
              <a:gd name="connsiteY5" fmla="*/ 3545313 h 3545313"/>
              <a:gd name="connsiteX6" fmla="*/ 475299 w 12192000"/>
              <a:gd name="connsiteY6" fmla="*/ 3545313 h 3545313"/>
              <a:gd name="connsiteX7" fmla="*/ 0 w 12192000"/>
              <a:gd name="connsiteY7" fmla="*/ 3545313 h 3545313"/>
              <a:gd name="connsiteX8" fmla="*/ 0 w 12192000"/>
              <a:gd name="connsiteY8" fmla="*/ 1543258 h 3545313"/>
              <a:gd name="connsiteX9" fmla="*/ 475299 w 12192000"/>
              <a:gd name="connsiteY9" fmla="*/ 1543258 h 3545313"/>
              <a:gd name="connsiteX10" fmla="*/ 475299 w 12192000"/>
              <a:gd name="connsiteY10" fmla="*/ 510802 h 3545313"/>
              <a:gd name="connsiteX11" fmla="*/ 986101 w 12192000"/>
              <a:gd name="connsiteY11" fmla="*/ 510802 h 3545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3545313">
                <a:moveTo>
                  <a:pt x="986101" y="0"/>
                </a:moveTo>
                <a:lnTo>
                  <a:pt x="12192000" y="0"/>
                </a:lnTo>
                <a:lnTo>
                  <a:pt x="12192000" y="510802"/>
                </a:lnTo>
                <a:lnTo>
                  <a:pt x="12192000" y="1543258"/>
                </a:lnTo>
                <a:lnTo>
                  <a:pt x="12192000" y="3545313"/>
                </a:lnTo>
                <a:lnTo>
                  <a:pt x="986101" y="3545313"/>
                </a:lnTo>
                <a:lnTo>
                  <a:pt x="475299" y="3545313"/>
                </a:lnTo>
                <a:lnTo>
                  <a:pt x="0" y="3545313"/>
                </a:lnTo>
                <a:lnTo>
                  <a:pt x="0" y="1543258"/>
                </a:lnTo>
                <a:lnTo>
                  <a:pt x="475299" y="1543258"/>
                </a:lnTo>
                <a:lnTo>
                  <a:pt x="475299" y="510802"/>
                </a:lnTo>
                <a:lnTo>
                  <a:pt x="986101" y="5108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7555" y="1958640"/>
            <a:ext cx="2447645" cy="1370681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0" y="-992188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915200"/>
            <a:ext cx="8892396" cy="85287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i="0" cap="all" baseline="0">
                <a:solidFill>
                  <a:schemeClr val="accent1"/>
                </a:solidFill>
                <a:latin typeface="Verdana" charset="0"/>
              </a:defRPr>
            </a:lvl1pPr>
          </a:lstStyle>
          <a:p>
            <a:pPr lvl="0"/>
            <a:r>
              <a:rPr lang="et-EE"/>
              <a:t>ON TWO LINES IF NECESSARY</a:t>
            </a:r>
          </a:p>
          <a:p>
            <a:pPr lvl="0"/>
            <a:endParaRPr lang="et-EE"/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5718593"/>
            <a:ext cx="4738535" cy="77877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aseline="0">
                <a:solidFill>
                  <a:schemeClr val="accent2"/>
                </a:solidFill>
                <a:latin typeface="Verdana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t-EE" sz="1800" err="1"/>
              <a:t>First</a:t>
            </a:r>
            <a:r>
              <a:rPr lang="et-EE" sz="1800"/>
              <a:t> </a:t>
            </a:r>
            <a:r>
              <a:rPr lang="et-EE" sz="1800" err="1"/>
              <a:t>name</a:t>
            </a:r>
            <a:r>
              <a:rPr lang="et-EE" sz="1800"/>
              <a:t> Last </a:t>
            </a:r>
            <a:r>
              <a:rPr lang="et-EE" sz="1800" err="1"/>
              <a:t>name</a:t>
            </a:r>
            <a:br>
              <a:rPr lang="et-EE" sz="1800"/>
            </a:br>
            <a:r>
              <a:rPr lang="en-US" sz="1800"/>
              <a:t>Name of Faculty / Institute</a:t>
            </a:r>
            <a:endParaRPr lang="et-EE" sz="180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/>
              <a:t>Tallinn University of Technology</a:t>
            </a:r>
            <a:endParaRPr lang="et-EE" sz="1800"/>
          </a:p>
        </p:txBody>
      </p:sp>
      <p:sp>
        <p:nvSpPr>
          <p:cNvPr id="10" name="TextBox 9"/>
          <p:cNvSpPr txBox="1"/>
          <p:nvPr userDrawn="1"/>
        </p:nvSpPr>
        <p:spPr>
          <a:xfrm>
            <a:off x="8656883" y="6226764"/>
            <a:ext cx="2674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t-EE">
                <a:solidFill>
                  <a:schemeClr val="accent2"/>
                </a:solidFill>
              </a:rPr>
              <a:t>DD.MM.YYYY</a:t>
            </a:r>
          </a:p>
          <a:p>
            <a:pPr algn="r"/>
            <a:endParaRPr lang="et-EE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4501530"/>
            <a:ext cx="8892396" cy="7048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i="0" cap="all" baseline="0">
                <a:solidFill>
                  <a:schemeClr val="accent3"/>
                </a:solidFill>
                <a:latin typeface="Verdana" charset="0"/>
              </a:defRPr>
            </a:lvl1pPr>
          </a:lstStyle>
          <a:p>
            <a:pPr lvl="0"/>
            <a:r>
              <a:rPr lang="et-EE"/>
              <a:t>PRESENTATION </a:t>
            </a:r>
            <a:r>
              <a:rPr lang="et-EE" err="1"/>
              <a:t>Title</a:t>
            </a:r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580372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49275"/>
            <a:ext cx="10656886" cy="84441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n-US"/>
              <a:t>Click to edit Master</a:t>
            </a:r>
            <a:br>
              <a:rPr lang="et-EE"/>
            </a:br>
            <a:r>
              <a:rPr lang="en-US"/>
              <a:t>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171700" y="1628775"/>
            <a:ext cx="8964612" cy="627315"/>
          </a:xfrm>
          <a:prstGeom prst="rect">
            <a:avLst/>
          </a:prstGeom>
        </p:spPr>
        <p:txBody>
          <a:bodyPr lIns="0" tIns="0" rIns="0" bIns="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</a:t>
            </a:r>
            <a:r>
              <a:rPr lang="et-EE" err="1"/>
              <a:t>slides</a:t>
            </a:r>
            <a:r>
              <a:rPr lang="et-EE"/>
              <a:t> 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2171700" y="2491176"/>
            <a:ext cx="8964611" cy="32778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to add a picture</a:t>
            </a:r>
          </a:p>
        </p:txBody>
      </p:sp>
      <p:sp>
        <p:nvSpPr>
          <p:cNvPr id="5" name="Text Placeholder 1"/>
          <p:cNvSpPr txBox="1">
            <a:spLocks/>
          </p:cNvSpPr>
          <p:nvPr userDrawn="1"/>
        </p:nvSpPr>
        <p:spPr>
          <a:xfrm>
            <a:off x="1836653" y="5972632"/>
            <a:ext cx="3128454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 </a:t>
            </a:r>
            <a:r>
              <a:rPr lang="et-EE" altLang="en-US" sz="1200" b="0" err="1"/>
              <a:t>university</a:t>
            </a:r>
            <a:r>
              <a:rPr lang="et-EE" altLang="en-US" sz="1200" b="0"/>
              <a:t> of </a:t>
            </a:r>
            <a:r>
              <a:rPr lang="et-EE" altLang="en-US" sz="1200" b="0" err="1"/>
              <a:t>technology</a:t>
            </a:r>
            <a:endParaRPr lang="en-US" altLang="en-US" sz="1200" b="0"/>
          </a:p>
        </p:txBody>
      </p:sp>
      <p:cxnSp>
        <p:nvCxnSpPr>
          <p:cNvPr id="6" name="Straight Connector 4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270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he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" t="21094" r="-1" b="21589"/>
          <a:stretch/>
        </p:blipFill>
        <p:spPr>
          <a:xfrm>
            <a:off x="-15498" y="0"/>
            <a:ext cx="12207497" cy="4940618"/>
          </a:xfrm>
          <a:prstGeom prst="rect">
            <a:avLst/>
          </a:prstGeom>
        </p:spPr>
      </p:pic>
      <p:sp>
        <p:nvSpPr>
          <p:cNvPr id="7" name="Freeform 6"/>
          <p:cNvSpPr/>
          <p:nvPr userDrawn="1"/>
        </p:nvSpPr>
        <p:spPr>
          <a:xfrm>
            <a:off x="-1" y="3312687"/>
            <a:ext cx="12192000" cy="3545313"/>
          </a:xfrm>
          <a:custGeom>
            <a:avLst/>
            <a:gdLst>
              <a:gd name="connsiteX0" fmla="*/ 986101 w 12192000"/>
              <a:gd name="connsiteY0" fmla="*/ 0 h 3545313"/>
              <a:gd name="connsiteX1" fmla="*/ 12192000 w 12192000"/>
              <a:gd name="connsiteY1" fmla="*/ 0 h 3545313"/>
              <a:gd name="connsiteX2" fmla="*/ 12192000 w 12192000"/>
              <a:gd name="connsiteY2" fmla="*/ 510802 h 3545313"/>
              <a:gd name="connsiteX3" fmla="*/ 12192000 w 12192000"/>
              <a:gd name="connsiteY3" fmla="*/ 1543258 h 3545313"/>
              <a:gd name="connsiteX4" fmla="*/ 12192000 w 12192000"/>
              <a:gd name="connsiteY4" fmla="*/ 3545313 h 3545313"/>
              <a:gd name="connsiteX5" fmla="*/ 986101 w 12192000"/>
              <a:gd name="connsiteY5" fmla="*/ 3545313 h 3545313"/>
              <a:gd name="connsiteX6" fmla="*/ 475299 w 12192000"/>
              <a:gd name="connsiteY6" fmla="*/ 3545313 h 3545313"/>
              <a:gd name="connsiteX7" fmla="*/ 0 w 12192000"/>
              <a:gd name="connsiteY7" fmla="*/ 3545313 h 3545313"/>
              <a:gd name="connsiteX8" fmla="*/ 0 w 12192000"/>
              <a:gd name="connsiteY8" fmla="*/ 1543258 h 3545313"/>
              <a:gd name="connsiteX9" fmla="*/ 475299 w 12192000"/>
              <a:gd name="connsiteY9" fmla="*/ 1543258 h 3545313"/>
              <a:gd name="connsiteX10" fmla="*/ 475299 w 12192000"/>
              <a:gd name="connsiteY10" fmla="*/ 510802 h 3545313"/>
              <a:gd name="connsiteX11" fmla="*/ 986101 w 12192000"/>
              <a:gd name="connsiteY11" fmla="*/ 510802 h 3545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3545313">
                <a:moveTo>
                  <a:pt x="986101" y="0"/>
                </a:moveTo>
                <a:lnTo>
                  <a:pt x="12192000" y="0"/>
                </a:lnTo>
                <a:lnTo>
                  <a:pt x="12192000" y="510802"/>
                </a:lnTo>
                <a:lnTo>
                  <a:pt x="12192000" y="1543258"/>
                </a:lnTo>
                <a:lnTo>
                  <a:pt x="12192000" y="3545313"/>
                </a:lnTo>
                <a:lnTo>
                  <a:pt x="986101" y="3545313"/>
                </a:lnTo>
                <a:lnTo>
                  <a:pt x="475299" y="3545313"/>
                </a:lnTo>
                <a:lnTo>
                  <a:pt x="0" y="3545313"/>
                </a:lnTo>
                <a:lnTo>
                  <a:pt x="0" y="1543258"/>
                </a:lnTo>
                <a:lnTo>
                  <a:pt x="475299" y="1543258"/>
                </a:lnTo>
                <a:lnTo>
                  <a:pt x="475299" y="510802"/>
                </a:lnTo>
                <a:lnTo>
                  <a:pt x="986101" y="5108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7555" y="1958640"/>
            <a:ext cx="2447645" cy="1370681"/>
          </a:xfrm>
          <a:prstGeom prst="rect">
            <a:avLst/>
          </a:prstGeom>
        </p:spPr>
      </p:pic>
      <p:pic>
        <p:nvPicPr>
          <p:cNvPr id="8" name="Picture 3" descr="C:\Users\ipihu\Desktop\logo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1957388"/>
            <a:ext cx="2449513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974221" y="4813635"/>
            <a:ext cx="10162092" cy="132546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600" b="1" i="0" cap="all" baseline="0">
                <a:solidFill>
                  <a:schemeClr val="accent3"/>
                </a:solidFill>
                <a:latin typeface="Verdana" charset="0"/>
              </a:defRPr>
            </a:lvl1pPr>
          </a:lstStyle>
          <a:p>
            <a:r>
              <a:rPr lang="en-US" sz="2800">
                <a:solidFill>
                  <a:schemeClr val="tx2"/>
                </a:solidFill>
              </a:rPr>
              <a:t>intermediate slide</a:t>
            </a:r>
            <a:r>
              <a:rPr lang="et-EE" altLang="en-US" sz="2900">
                <a:solidFill>
                  <a:schemeClr val="tx2"/>
                </a:solidFill>
              </a:rPr>
              <a:t> 	</a:t>
            </a:r>
          </a:p>
          <a:p>
            <a:r>
              <a:rPr lang="en-US" sz="2800">
                <a:solidFill>
                  <a:schemeClr val="accent1"/>
                </a:solidFill>
              </a:rPr>
              <a:t>on two or three</a:t>
            </a:r>
            <a:r>
              <a:rPr lang="et-EE" altLang="en-US" sz="2900">
                <a:solidFill>
                  <a:schemeClr val="accent1"/>
                </a:solidFill>
              </a:rPr>
              <a:t> </a:t>
            </a:r>
          </a:p>
          <a:p>
            <a:r>
              <a:rPr lang="en-US" sz="2800">
                <a:solidFill>
                  <a:schemeClr val="accent1"/>
                </a:solidFill>
              </a:rPr>
              <a:t>lines if necessary</a:t>
            </a:r>
            <a:endParaRPr lang="en-US" altLang="en-US" sz="29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839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imane 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" t="21094" r="-1" b="21589"/>
          <a:stretch/>
        </p:blipFill>
        <p:spPr>
          <a:xfrm>
            <a:off x="-15498" y="0"/>
            <a:ext cx="12207497" cy="4940618"/>
          </a:xfrm>
          <a:prstGeom prst="rect">
            <a:avLst/>
          </a:prstGeom>
        </p:spPr>
      </p:pic>
      <p:sp>
        <p:nvSpPr>
          <p:cNvPr id="7" name="Freeform 6"/>
          <p:cNvSpPr/>
          <p:nvPr userDrawn="1"/>
        </p:nvSpPr>
        <p:spPr>
          <a:xfrm>
            <a:off x="-1" y="3312687"/>
            <a:ext cx="12192000" cy="3545313"/>
          </a:xfrm>
          <a:custGeom>
            <a:avLst/>
            <a:gdLst>
              <a:gd name="connsiteX0" fmla="*/ 986101 w 12192000"/>
              <a:gd name="connsiteY0" fmla="*/ 0 h 3545313"/>
              <a:gd name="connsiteX1" fmla="*/ 12192000 w 12192000"/>
              <a:gd name="connsiteY1" fmla="*/ 0 h 3545313"/>
              <a:gd name="connsiteX2" fmla="*/ 12192000 w 12192000"/>
              <a:gd name="connsiteY2" fmla="*/ 510802 h 3545313"/>
              <a:gd name="connsiteX3" fmla="*/ 12192000 w 12192000"/>
              <a:gd name="connsiteY3" fmla="*/ 1543258 h 3545313"/>
              <a:gd name="connsiteX4" fmla="*/ 12192000 w 12192000"/>
              <a:gd name="connsiteY4" fmla="*/ 3545313 h 3545313"/>
              <a:gd name="connsiteX5" fmla="*/ 986101 w 12192000"/>
              <a:gd name="connsiteY5" fmla="*/ 3545313 h 3545313"/>
              <a:gd name="connsiteX6" fmla="*/ 475299 w 12192000"/>
              <a:gd name="connsiteY6" fmla="*/ 3545313 h 3545313"/>
              <a:gd name="connsiteX7" fmla="*/ 0 w 12192000"/>
              <a:gd name="connsiteY7" fmla="*/ 3545313 h 3545313"/>
              <a:gd name="connsiteX8" fmla="*/ 0 w 12192000"/>
              <a:gd name="connsiteY8" fmla="*/ 1543258 h 3545313"/>
              <a:gd name="connsiteX9" fmla="*/ 475299 w 12192000"/>
              <a:gd name="connsiteY9" fmla="*/ 1543258 h 3545313"/>
              <a:gd name="connsiteX10" fmla="*/ 475299 w 12192000"/>
              <a:gd name="connsiteY10" fmla="*/ 510802 h 3545313"/>
              <a:gd name="connsiteX11" fmla="*/ 986101 w 12192000"/>
              <a:gd name="connsiteY11" fmla="*/ 510802 h 3545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3545313">
                <a:moveTo>
                  <a:pt x="986101" y="0"/>
                </a:moveTo>
                <a:lnTo>
                  <a:pt x="12192000" y="0"/>
                </a:lnTo>
                <a:lnTo>
                  <a:pt x="12192000" y="510802"/>
                </a:lnTo>
                <a:lnTo>
                  <a:pt x="12192000" y="1543258"/>
                </a:lnTo>
                <a:lnTo>
                  <a:pt x="12192000" y="3545313"/>
                </a:lnTo>
                <a:lnTo>
                  <a:pt x="986101" y="3545313"/>
                </a:lnTo>
                <a:lnTo>
                  <a:pt x="475299" y="3545313"/>
                </a:lnTo>
                <a:lnTo>
                  <a:pt x="0" y="3545313"/>
                </a:lnTo>
                <a:lnTo>
                  <a:pt x="0" y="1543258"/>
                </a:lnTo>
                <a:lnTo>
                  <a:pt x="475299" y="1543258"/>
                </a:lnTo>
                <a:lnTo>
                  <a:pt x="475299" y="510802"/>
                </a:lnTo>
                <a:lnTo>
                  <a:pt x="986101" y="5108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7555" y="1958640"/>
            <a:ext cx="2447645" cy="1370681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0" y="-992188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965756" y="4795962"/>
            <a:ext cx="10159444" cy="199612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cap="all" baseline="0">
                <a:solidFill>
                  <a:srgbClr val="332B60"/>
                </a:solidFill>
                <a:latin typeface="Verdana" charset="0"/>
              </a:defRPr>
            </a:lvl1pPr>
            <a:lvl2pPr marL="0" indent="0">
              <a:spcBef>
                <a:spcPts val="1000"/>
              </a:spcBef>
              <a:buFontTx/>
              <a:buNone/>
              <a:defRPr sz="1600" b="0">
                <a:solidFill>
                  <a:schemeClr val="accent2"/>
                </a:solidFill>
              </a:defRPr>
            </a:lvl2pPr>
          </a:lstStyle>
          <a:p>
            <a:pPr lvl="0"/>
            <a:r>
              <a:rPr lang="et-EE"/>
              <a:t>Tallinn UNIVERSITY OF TECHNOLOGY</a:t>
            </a:r>
          </a:p>
          <a:p>
            <a:r>
              <a:rPr lang="et-EE" altLang="en-US" sz="1700" cap="none">
                <a:solidFill>
                  <a:schemeClr val="accent2"/>
                </a:solidFill>
                <a:latin typeface="Verdana" panose="020B0604030504040204" pitchFamily="34" charset="0"/>
              </a:rPr>
              <a:t>TALTECH.EE/EN</a:t>
            </a:r>
            <a:endParaRPr lang="en-US" altLang="en-US" sz="1700" cap="none">
              <a:solidFill>
                <a:schemeClr val="accent2"/>
              </a:solidFill>
            </a:endParaRPr>
          </a:p>
        </p:txBody>
      </p:sp>
      <p:pic>
        <p:nvPicPr>
          <p:cNvPr id="9" name="Picture 3" descr="C:\Users\ipihu\Desktop\logo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1957388"/>
            <a:ext cx="2449513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5138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4" y="549275"/>
            <a:ext cx="10494517" cy="81088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n-US"/>
              <a:t>Click to edit Master </a:t>
            </a:r>
            <a:br>
              <a:rPr lang="et-EE"/>
            </a:br>
            <a:r>
              <a:rPr lang="en-US"/>
              <a:t>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171700" y="1628776"/>
            <a:ext cx="8802242" cy="41402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 baseline="0">
                <a:solidFill>
                  <a:srgbClr val="332B60"/>
                </a:solidFill>
                <a:latin typeface="+mn-lt"/>
              </a:defRPr>
            </a:lvl1pPr>
            <a:lvl2pPr marL="742950" indent="-285750">
              <a:buClr>
                <a:srgbClr val="E4067E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  <a:latin typeface="+mn-lt"/>
              </a:defRPr>
            </a:lvl2pPr>
            <a:lvl3pPr marL="120015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 baseline="0">
                <a:solidFill>
                  <a:srgbClr val="332B60"/>
                </a:solidFill>
              </a:defRPr>
            </a:lvl3pPr>
            <a:lvl4pPr marL="165735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>
                <a:solidFill>
                  <a:srgbClr val="332B60"/>
                </a:solidFill>
                <a:latin typeface="+mn-lt"/>
              </a:defRPr>
            </a:lvl4pPr>
            <a:lvl5pPr marL="20574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>
                <a:solidFill>
                  <a:srgbClr val="332B60"/>
                </a:solidFill>
              </a:defRPr>
            </a:lvl5pPr>
            <a:lvl6pPr>
              <a:defRPr>
                <a:solidFill>
                  <a:srgbClr val="332B60"/>
                </a:solidFill>
              </a:defRPr>
            </a:lvl6pPr>
            <a:lvl7pPr marL="29718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>
                <a:solidFill>
                  <a:srgbClr val="332B60"/>
                </a:solidFill>
              </a:defRPr>
            </a:lvl7pPr>
          </a:lstStyle>
          <a:p>
            <a:pPr lvl="0"/>
            <a:r>
              <a:rPr lang="en-US"/>
              <a:t>Edit the text slides </a:t>
            </a:r>
            <a:endParaRPr lang="et-EE"/>
          </a:p>
          <a:p>
            <a:pPr lvl="0"/>
            <a:r>
              <a:rPr lang="en-US"/>
              <a:t>Edit the text slides</a:t>
            </a:r>
            <a:endParaRPr lang="et-EE"/>
          </a:p>
          <a:p>
            <a:pPr lvl="2"/>
            <a:r>
              <a:rPr lang="en-US"/>
              <a:t>Edit the text slides</a:t>
            </a:r>
            <a:endParaRPr lang="et-EE"/>
          </a:p>
          <a:p>
            <a:pPr marL="1657350" marR="0" lvl="3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/>
              <a:t>Edit the text slides </a:t>
            </a:r>
            <a:endParaRPr lang="et-EE"/>
          </a:p>
          <a:p>
            <a:pPr marL="2057400" marR="0" lvl="4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/>
              <a:t>Edit the text slides </a:t>
            </a:r>
            <a:endParaRPr lang="et-EE"/>
          </a:p>
          <a:p>
            <a:pPr marL="2514600" marR="0" lvl="5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/>
              <a:t>Edit the text slides </a:t>
            </a:r>
            <a:endParaRPr lang="et-EE"/>
          </a:p>
          <a:p>
            <a:pPr marL="2971800" marR="0" lvl="6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/>
              <a:t>Edit the text slides </a:t>
            </a:r>
            <a:endParaRPr lang="et-EE"/>
          </a:p>
          <a:p>
            <a:pPr marL="2971800" marR="0" lvl="6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et-EE"/>
          </a:p>
          <a:p>
            <a:pPr marL="2057400" marR="0" lvl="4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et-EE"/>
          </a:p>
          <a:p>
            <a:pPr marL="1657350" marR="0" lvl="3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et-EE"/>
          </a:p>
        </p:txBody>
      </p:sp>
      <p:sp>
        <p:nvSpPr>
          <p:cNvPr id="4" name="Text Placeholder 1"/>
          <p:cNvSpPr txBox="1">
            <a:spLocks/>
          </p:cNvSpPr>
          <p:nvPr userDrawn="1"/>
        </p:nvSpPr>
        <p:spPr>
          <a:xfrm>
            <a:off x="1836653" y="5972632"/>
            <a:ext cx="3128454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 </a:t>
            </a:r>
            <a:r>
              <a:rPr lang="et-EE" altLang="en-US" sz="1200" b="0" err="1"/>
              <a:t>university</a:t>
            </a:r>
            <a:r>
              <a:rPr lang="et-EE" altLang="en-US" sz="1200" b="0"/>
              <a:t> of </a:t>
            </a:r>
            <a:r>
              <a:rPr lang="et-EE" altLang="en-US" sz="1200" b="0" err="1"/>
              <a:t>technology</a:t>
            </a:r>
            <a:endParaRPr lang="en-US" altLang="en-US" sz="1200" b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17676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1026" userDrawn="1">
          <p15:clr>
            <a:srgbClr val="FBAE40"/>
          </p15:clr>
        </p15:guide>
        <p15:guide id="3" pos="136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ja gra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49275"/>
            <a:ext cx="10494517" cy="80277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  <a:lvl2pPr>
              <a:defRPr sz="2500"/>
            </a:lvl2pPr>
          </a:lstStyle>
          <a:p>
            <a:pPr lvl="0"/>
            <a:r>
              <a:rPr lang="en-US"/>
              <a:t>Click to edit Master</a:t>
            </a:r>
            <a:br>
              <a:rPr lang="et-EE"/>
            </a:br>
            <a:r>
              <a:rPr lang="en-US"/>
              <a:t>text styles</a:t>
            </a:r>
          </a:p>
        </p:txBody>
      </p:sp>
      <p:sp>
        <p:nvSpPr>
          <p:cNvPr id="14" name="Chart Placeholder 13"/>
          <p:cNvSpPr>
            <a:spLocks noGrp="1"/>
          </p:cNvSpPr>
          <p:nvPr>
            <p:ph type="chart" sz="quarter" idx="15" hasCustomPrompt="1"/>
          </p:nvPr>
        </p:nvSpPr>
        <p:spPr>
          <a:xfrm>
            <a:off x="2171700" y="3412565"/>
            <a:ext cx="8790444" cy="2288266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332B60"/>
                </a:solidFill>
              </a:defRPr>
            </a:lvl1pPr>
          </a:lstStyle>
          <a:p>
            <a:pPr lvl="0"/>
            <a:r>
              <a:rPr lang="et-EE" noProof="0" err="1"/>
              <a:t>Click</a:t>
            </a:r>
            <a:r>
              <a:rPr lang="et-EE" noProof="0"/>
              <a:t> </a:t>
            </a:r>
            <a:r>
              <a:rPr lang="et-EE" noProof="0" err="1"/>
              <a:t>to</a:t>
            </a:r>
            <a:r>
              <a:rPr lang="et-EE" noProof="0"/>
              <a:t> </a:t>
            </a:r>
            <a:r>
              <a:rPr lang="et-EE" noProof="0" err="1"/>
              <a:t>add</a:t>
            </a:r>
            <a:r>
              <a:rPr lang="et-EE" noProof="0"/>
              <a:t> a </a:t>
            </a:r>
            <a:r>
              <a:rPr lang="et-EE" noProof="0" err="1"/>
              <a:t>chart</a:t>
            </a:r>
            <a:endParaRPr lang="en-US" noProof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2171700" y="2144993"/>
            <a:ext cx="8790444" cy="995771"/>
          </a:xfrm>
          <a:prstGeom prst="rect">
            <a:avLst/>
          </a:prstGeom>
        </p:spPr>
        <p:txBody>
          <a:bodyPr lIns="0" tIns="0" rIns="0" bIns="0"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332B60"/>
                </a:solidFill>
                <a:latin typeface="+mn-lt"/>
              </a:defRPr>
            </a:lvl1pPr>
            <a:lvl2pPr marL="742950" indent="-285750">
              <a:buClr>
                <a:srgbClr val="E4067E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332B60"/>
                </a:solidFill>
                <a:latin typeface="+mn-lt"/>
              </a:defRPr>
            </a:lvl2pPr>
            <a:lvl3pPr marL="1200150" indent="-285750">
              <a:buClr>
                <a:srgbClr val="E4067E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332B60"/>
                </a:solidFill>
                <a:latin typeface="+mn-lt"/>
              </a:defRPr>
            </a:lvl3pPr>
            <a:lvl4pPr marL="1371600" indent="0">
              <a:buFont typeface="Verdana" panose="020B0604030504040204" pitchFamily="34" charset="0"/>
              <a:buNone/>
              <a:defRPr/>
            </a:lvl4pPr>
          </a:lstStyle>
          <a:p>
            <a:pPr lvl="0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</a:t>
            </a:r>
            <a:r>
              <a:rPr lang="et-EE" err="1"/>
              <a:t>slides</a:t>
            </a:r>
            <a:endParaRPr lang="et-EE"/>
          </a:p>
          <a:p>
            <a:pPr lvl="1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</a:t>
            </a:r>
            <a:r>
              <a:rPr lang="et-EE" err="1"/>
              <a:t>slides</a:t>
            </a:r>
            <a:endParaRPr lang="et-EE"/>
          </a:p>
          <a:p>
            <a:pPr lvl="2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</a:t>
            </a:r>
            <a:r>
              <a:rPr lang="et-EE" err="1"/>
              <a:t>slides</a:t>
            </a:r>
            <a:endParaRPr lang="et-EE"/>
          </a:p>
          <a:p>
            <a:pPr lvl="1"/>
            <a:endParaRPr lang="et-EE"/>
          </a:p>
          <a:p>
            <a:pPr lvl="2"/>
            <a:endParaRPr lang="et-EE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8" hasCustomPrompt="1"/>
          </p:nvPr>
        </p:nvSpPr>
        <p:spPr>
          <a:xfrm>
            <a:off x="2171700" y="1628776"/>
            <a:ext cx="8790444" cy="41366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</a:t>
            </a:r>
            <a:r>
              <a:rPr lang="et-EE" err="1"/>
              <a:t>slides</a:t>
            </a:r>
            <a:r>
              <a:rPr lang="et-EE"/>
              <a:t> </a:t>
            </a:r>
          </a:p>
        </p:txBody>
      </p:sp>
      <p:sp>
        <p:nvSpPr>
          <p:cNvPr id="9" name="Text Placeholder 1"/>
          <p:cNvSpPr txBox="1">
            <a:spLocks/>
          </p:cNvSpPr>
          <p:nvPr userDrawn="1"/>
        </p:nvSpPr>
        <p:spPr>
          <a:xfrm>
            <a:off x="1836653" y="5972632"/>
            <a:ext cx="3128454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 </a:t>
            </a:r>
            <a:r>
              <a:rPr lang="et-EE" altLang="en-US" sz="1200" b="0" err="1"/>
              <a:t>university</a:t>
            </a:r>
            <a:r>
              <a:rPr lang="et-EE" altLang="en-US" sz="1200" b="0"/>
              <a:t> of </a:t>
            </a:r>
            <a:r>
              <a:rPr lang="et-EE" altLang="en-US" sz="1200" b="0" err="1"/>
              <a:t>technology</a:t>
            </a:r>
            <a:endParaRPr lang="en-US" altLang="en-US" sz="1200" b="0"/>
          </a:p>
        </p:txBody>
      </p:sp>
      <p:cxnSp>
        <p:nvCxnSpPr>
          <p:cNvPr id="10" name="Straight Connector 4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4216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1026" userDrawn="1">
          <p15:clr>
            <a:srgbClr val="FBAE40"/>
          </p15:clr>
        </p15:guide>
        <p15:guide id="3" orient="horz" pos="399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4" y="549275"/>
            <a:ext cx="10656887" cy="81088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n-US"/>
              <a:t>Click to edit Master</a:t>
            </a:r>
            <a:br>
              <a:rPr lang="et-EE"/>
            </a:br>
            <a:r>
              <a:rPr lang="en-US"/>
              <a:t>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171700" y="1628776"/>
            <a:ext cx="8964612" cy="388032"/>
          </a:xfrm>
          <a:prstGeom prst="rect">
            <a:avLst/>
          </a:prstGeom>
        </p:spPr>
        <p:txBody>
          <a:bodyPr lIns="0" tIns="0" rIns="0" bIns="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</a:t>
            </a:r>
            <a:r>
              <a:rPr lang="et-EE" err="1"/>
              <a:t>slides</a:t>
            </a:r>
            <a:r>
              <a:rPr lang="et-EE"/>
              <a:t> 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2171700" y="2196270"/>
            <a:ext cx="8964613" cy="3572706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an image</a:t>
            </a:r>
            <a:endParaRPr lang="en-US" noProof="0"/>
          </a:p>
        </p:txBody>
      </p:sp>
      <p:sp>
        <p:nvSpPr>
          <p:cNvPr id="7" name="Text Placeholder 1"/>
          <p:cNvSpPr txBox="1">
            <a:spLocks/>
          </p:cNvSpPr>
          <p:nvPr userDrawn="1"/>
        </p:nvSpPr>
        <p:spPr>
          <a:xfrm>
            <a:off x="1836653" y="5972632"/>
            <a:ext cx="3128454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 </a:t>
            </a:r>
            <a:r>
              <a:rPr lang="et-EE" altLang="en-US" sz="1200" b="0" err="1"/>
              <a:t>university</a:t>
            </a:r>
            <a:r>
              <a:rPr lang="et-EE" altLang="en-US" sz="1200" b="0"/>
              <a:t> of </a:t>
            </a:r>
            <a:r>
              <a:rPr lang="et-EE" altLang="en-US" sz="1200" b="0" err="1"/>
              <a:t>technology</a:t>
            </a:r>
            <a:endParaRPr lang="en-US" altLang="en-US" sz="1200" b="0"/>
          </a:p>
        </p:txBody>
      </p:sp>
      <p:cxnSp>
        <p:nvCxnSpPr>
          <p:cNvPr id="8" name="Straight Connector 4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5929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997" userDrawn="1">
          <p15:clr>
            <a:srgbClr val="FBAE40"/>
          </p15:clr>
        </p15:guide>
        <p15:guide id="3" orient="horz" pos="102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ja graafi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7" y="549275"/>
            <a:ext cx="6109380" cy="75522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n-US"/>
              <a:t>Click to edit Master text</a:t>
            </a:r>
            <a:br>
              <a:rPr lang="et-EE"/>
            </a:br>
            <a:r>
              <a:rPr lang="en-US"/>
              <a:t>styles</a:t>
            </a:r>
          </a:p>
        </p:txBody>
      </p:sp>
      <p:sp>
        <p:nvSpPr>
          <p:cNvPr id="12" name="Chart Placeholder 13"/>
          <p:cNvSpPr>
            <a:spLocks noGrp="1"/>
          </p:cNvSpPr>
          <p:nvPr>
            <p:ph type="chart" sz="quarter" idx="15" hasCustomPrompt="1"/>
          </p:nvPr>
        </p:nvSpPr>
        <p:spPr>
          <a:xfrm>
            <a:off x="6888163" y="549276"/>
            <a:ext cx="4248151" cy="52197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  <a:latin typeface="+mn-lt"/>
              </a:defRPr>
            </a:lvl1pPr>
            <a:lvl2pPr marL="685800" indent="-228600">
              <a:buClr>
                <a:srgbClr val="E4067E"/>
              </a:buClr>
              <a:buFont typeface="Wingdings" panose="05000000000000000000" pitchFamily="2" charset="2"/>
              <a:buChar char="§"/>
              <a:defRPr/>
            </a:lvl2pPr>
          </a:lstStyle>
          <a:p>
            <a:pPr lvl="0"/>
            <a:r>
              <a:rPr lang="en-US"/>
              <a:t>Click to add a chart</a:t>
            </a:r>
            <a:endParaRPr lang="et-EE"/>
          </a:p>
          <a:p>
            <a:pPr lvl="1"/>
            <a:endParaRPr lang="en-US" noProof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2171700" y="1628776"/>
            <a:ext cx="4351731" cy="4146382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  <a:lvl2pPr>
              <a:defRPr sz="1800">
                <a:solidFill>
                  <a:srgbClr val="332B60"/>
                </a:solidFill>
              </a:defRPr>
            </a:lvl2pPr>
            <a:lvl3pPr>
              <a:defRPr sz="1800">
                <a:solidFill>
                  <a:srgbClr val="332B60"/>
                </a:solidFill>
              </a:defRPr>
            </a:lvl3pPr>
            <a:lvl4pPr marL="160020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4pPr>
            <a:lvl5pPr>
              <a:defRPr>
                <a:solidFill>
                  <a:srgbClr val="332B60"/>
                </a:solidFill>
              </a:defRPr>
            </a:lvl5pPr>
          </a:lstStyle>
          <a:p>
            <a:pPr lvl="0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685800" marR="0" lvl="1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1143000" marR="0" lvl="2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1600200" marR="0" lvl="3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2057400" marR="0" lvl="4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1600200" marR="0" lvl="3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et-EE"/>
          </a:p>
          <a:p>
            <a:pPr lvl="0"/>
            <a:endParaRPr lang="et-EE"/>
          </a:p>
        </p:txBody>
      </p:sp>
      <p:sp>
        <p:nvSpPr>
          <p:cNvPr id="7" name="Text Placeholder 1"/>
          <p:cNvSpPr txBox="1">
            <a:spLocks/>
          </p:cNvSpPr>
          <p:nvPr userDrawn="1"/>
        </p:nvSpPr>
        <p:spPr>
          <a:xfrm>
            <a:off x="1836653" y="5972632"/>
            <a:ext cx="3128454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 </a:t>
            </a:r>
            <a:r>
              <a:rPr lang="et-EE" altLang="en-US" sz="1200" b="0" err="1"/>
              <a:t>university</a:t>
            </a:r>
            <a:r>
              <a:rPr lang="et-EE" altLang="en-US" sz="1200" b="0"/>
              <a:t> of </a:t>
            </a:r>
            <a:r>
              <a:rPr lang="et-EE" altLang="en-US" sz="1200" b="0" err="1"/>
              <a:t>technology</a:t>
            </a:r>
            <a:endParaRPr lang="en-US" altLang="en-US" sz="1200" b="0"/>
          </a:p>
        </p:txBody>
      </p:sp>
      <p:cxnSp>
        <p:nvCxnSpPr>
          <p:cNvPr id="8" name="Straight Connector 4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222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3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ja 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49275"/>
            <a:ext cx="6044006" cy="75522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  <a:lvl2pPr>
              <a:defRPr sz="2200" b="1" i="0"/>
            </a:lvl2pPr>
          </a:lstStyle>
          <a:p>
            <a:pPr lvl="0"/>
            <a:r>
              <a:rPr lang="en-US"/>
              <a:t>Click to edit Master text</a:t>
            </a:r>
            <a:br>
              <a:rPr lang="et-EE"/>
            </a:br>
            <a:r>
              <a:rPr lang="en-US"/>
              <a:t>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7" hasCustomPrompt="1"/>
          </p:nvPr>
        </p:nvSpPr>
        <p:spPr>
          <a:xfrm>
            <a:off x="6888163" y="549275"/>
            <a:ext cx="4248151" cy="5225883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to add a picture</a:t>
            </a:r>
          </a:p>
        </p:txBody>
      </p:sp>
      <p:sp>
        <p:nvSpPr>
          <p:cNvPr id="7" name="Text Placeholder 1"/>
          <p:cNvSpPr txBox="1">
            <a:spLocks/>
          </p:cNvSpPr>
          <p:nvPr userDrawn="1"/>
        </p:nvSpPr>
        <p:spPr>
          <a:xfrm>
            <a:off x="1836653" y="5972632"/>
            <a:ext cx="3128454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 </a:t>
            </a:r>
            <a:r>
              <a:rPr lang="et-EE" altLang="en-US" sz="1200" b="0" err="1"/>
              <a:t>university</a:t>
            </a:r>
            <a:r>
              <a:rPr lang="et-EE" altLang="en-US" sz="1200" b="0"/>
              <a:t> of </a:t>
            </a:r>
            <a:r>
              <a:rPr lang="et-EE" altLang="en-US" sz="1200" b="0" err="1"/>
              <a:t>technology</a:t>
            </a:r>
            <a:endParaRPr lang="en-US" altLang="en-US" sz="1200" b="0"/>
          </a:p>
        </p:txBody>
      </p:sp>
      <p:cxnSp>
        <p:nvCxnSpPr>
          <p:cNvPr id="8" name="Straight Connector 4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2171700" y="1628776"/>
            <a:ext cx="4351731" cy="4146382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  <a:lvl2pPr>
              <a:defRPr sz="1800" baseline="0">
                <a:solidFill>
                  <a:srgbClr val="332B60"/>
                </a:solidFill>
              </a:defRPr>
            </a:lvl2pPr>
            <a:lvl3pPr marL="114300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3pPr>
            <a:lvl4pPr marL="160020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>
                <a:solidFill>
                  <a:srgbClr val="332B60"/>
                </a:solidFill>
              </a:defRPr>
            </a:lvl4pPr>
            <a:lvl5pPr>
              <a:defRPr>
                <a:solidFill>
                  <a:srgbClr val="332B60"/>
                </a:solidFill>
              </a:defRPr>
            </a:lvl5pPr>
          </a:lstStyle>
          <a:p>
            <a:pPr lvl="0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685800" marR="0" lvl="1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1143000" marR="0" lvl="2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1600200" marR="0" lvl="3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2057400" marR="0" lvl="4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sildes</a:t>
            </a:r>
          </a:p>
          <a:p>
            <a:pPr marL="1600200" marR="0" lvl="3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et-EE"/>
          </a:p>
          <a:p>
            <a:pPr marL="1143000" marR="0" lvl="2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et-EE"/>
          </a:p>
          <a:p>
            <a:pPr lvl="0"/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39501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39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afik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171700" y="5204390"/>
            <a:ext cx="4351731" cy="564586"/>
          </a:xfrm>
          <a:prstGeom prst="rect">
            <a:avLst/>
          </a:prstGeom>
        </p:spPr>
        <p:txBody>
          <a:bodyPr lIns="0" tIns="0" rIns="0" bIns="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</a:t>
            </a:r>
            <a:r>
              <a:rPr lang="et-EE" err="1"/>
              <a:t>slides</a:t>
            </a:r>
            <a:r>
              <a:rPr lang="et-EE"/>
              <a:t> 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58471"/>
            <a:ext cx="10656888" cy="75522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n-US"/>
              <a:t>Click to edit Master text </a:t>
            </a:r>
            <a:br>
              <a:rPr lang="et-EE"/>
            </a:br>
            <a:r>
              <a:rPr lang="en-US"/>
              <a:t>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6888164" y="5204389"/>
            <a:ext cx="4248542" cy="570769"/>
          </a:xfrm>
          <a:prstGeom prst="rect">
            <a:avLst/>
          </a:prstGeom>
        </p:spPr>
        <p:txBody>
          <a:bodyPr lIns="0" tIns="0" rIns="0" bIns="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 err="1"/>
              <a:t>Edit</a:t>
            </a:r>
            <a:r>
              <a:rPr lang="et-EE"/>
              <a:t> </a:t>
            </a:r>
            <a:r>
              <a:rPr lang="et-EE" err="1"/>
              <a:t>the</a:t>
            </a:r>
            <a:r>
              <a:rPr lang="et-EE"/>
              <a:t> </a:t>
            </a:r>
            <a:r>
              <a:rPr lang="et-EE" err="1"/>
              <a:t>text</a:t>
            </a:r>
            <a:r>
              <a:rPr lang="et-EE"/>
              <a:t> </a:t>
            </a:r>
            <a:r>
              <a:rPr lang="et-EE" err="1"/>
              <a:t>slides</a:t>
            </a:r>
            <a:r>
              <a:rPr lang="et-EE"/>
              <a:t>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3" hasCustomPrompt="1"/>
          </p:nvPr>
        </p:nvSpPr>
        <p:spPr>
          <a:xfrm>
            <a:off x="6888163" y="1628775"/>
            <a:ext cx="4248150" cy="3336331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1pPr>
            <a:lvl2pPr>
              <a:defRPr sz="1800">
                <a:solidFill>
                  <a:srgbClr val="332B60"/>
                </a:solidFill>
              </a:defRPr>
            </a:lvl2pPr>
          </a:lstStyle>
          <a:p>
            <a:pPr lvl="0"/>
            <a:r>
              <a:rPr lang="en-US" noProof="0"/>
              <a:t>Click to add a chart</a:t>
            </a:r>
            <a:endParaRPr lang="et-EE" noProof="0"/>
          </a:p>
          <a:p>
            <a:pPr marL="685800" marR="0" lvl="1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noProof="0"/>
              <a:t>Click to add a chart</a:t>
            </a:r>
            <a:endParaRPr lang="et-EE" noProof="0"/>
          </a:p>
          <a:p>
            <a:pPr lvl="0"/>
            <a:endParaRPr lang="en-US" noProof="0"/>
          </a:p>
        </p:txBody>
      </p:sp>
      <p:sp>
        <p:nvSpPr>
          <p:cNvPr id="10" name="Text Placeholder 1"/>
          <p:cNvSpPr txBox="1">
            <a:spLocks/>
          </p:cNvSpPr>
          <p:nvPr userDrawn="1"/>
        </p:nvSpPr>
        <p:spPr>
          <a:xfrm>
            <a:off x="1836653" y="5972632"/>
            <a:ext cx="3128454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 </a:t>
            </a:r>
            <a:r>
              <a:rPr lang="et-EE" altLang="en-US" sz="1200" b="0" err="1"/>
              <a:t>university</a:t>
            </a:r>
            <a:r>
              <a:rPr lang="et-EE" altLang="en-US" sz="1200" b="0"/>
              <a:t> of </a:t>
            </a:r>
            <a:r>
              <a:rPr lang="et-EE" altLang="en-US" sz="1200" b="0" err="1"/>
              <a:t>technology</a:t>
            </a:r>
            <a:endParaRPr lang="en-US" altLang="en-US" sz="1200" b="0"/>
          </a:p>
        </p:txBody>
      </p:sp>
      <p:cxnSp>
        <p:nvCxnSpPr>
          <p:cNvPr id="11" name="Straight Connector 4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hart Placeholder 4"/>
          <p:cNvSpPr>
            <a:spLocks noGrp="1"/>
          </p:cNvSpPr>
          <p:nvPr>
            <p:ph type="chart" sz="quarter" idx="24" hasCustomPrompt="1"/>
          </p:nvPr>
        </p:nvSpPr>
        <p:spPr>
          <a:xfrm>
            <a:off x="2223490" y="1612827"/>
            <a:ext cx="4248150" cy="3336331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1pPr>
            <a:lvl2pPr>
              <a:defRPr sz="1800">
                <a:solidFill>
                  <a:srgbClr val="332B60"/>
                </a:solidFill>
              </a:defRPr>
            </a:lvl2pPr>
          </a:lstStyle>
          <a:p>
            <a:pPr lvl="0"/>
            <a:r>
              <a:rPr lang="en-US" noProof="0"/>
              <a:t>Click to add a chart</a:t>
            </a:r>
            <a:endParaRPr lang="et-EE" noProof="0"/>
          </a:p>
          <a:p>
            <a:pPr marL="685800" marR="0" lvl="1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noProof="0"/>
              <a:t>Click to add a chart</a:t>
            </a:r>
            <a:endParaRPr lang="et-EE" noProof="0"/>
          </a:p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4055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m pil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9"/>
          <p:cNvSpPr>
            <a:spLocks noGrp="1"/>
          </p:cNvSpPr>
          <p:nvPr>
            <p:ph type="pic" sz="quarter" idx="17" hasCustomPrompt="1"/>
          </p:nvPr>
        </p:nvSpPr>
        <p:spPr>
          <a:xfrm>
            <a:off x="2171700" y="380311"/>
            <a:ext cx="5109317" cy="52197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to add a picture</a:t>
            </a:r>
          </a:p>
        </p:txBody>
      </p:sp>
      <p:sp>
        <p:nvSpPr>
          <p:cNvPr id="10" name="Picture Placeholder 19"/>
          <p:cNvSpPr>
            <a:spLocks noGrp="1"/>
          </p:cNvSpPr>
          <p:nvPr>
            <p:ph type="pic" sz="quarter" idx="19" hasCustomPrompt="1"/>
          </p:nvPr>
        </p:nvSpPr>
        <p:spPr>
          <a:xfrm>
            <a:off x="7511753" y="3459345"/>
            <a:ext cx="3624561" cy="2140666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to add a picture</a:t>
            </a:r>
          </a:p>
        </p:txBody>
      </p:sp>
      <p:sp>
        <p:nvSpPr>
          <p:cNvPr id="11" name="Picture Placeholder 19"/>
          <p:cNvSpPr>
            <a:spLocks noGrp="1"/>
          </p:cNvSpPr>
          <p:nvPr>
            <p:ph type="pic" sz="quarter" idx="20" hasCustomPrompt="1"/>
          </p:nvPr>
        </p:nvSpPr>
        <p:spPr>
          <a:xfrm>
            <a:off x="7511753" y="549275"/>
            <a:ext cx="3624561" cy="2709564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to add a picture</a:t>
            </a:r>
          </a:p>
        </p:txBody>
      </p:sp>
      <p:sp>
        <p:nvSpPr>
          <p:cNvPr id="5" name="Text Placeholder 1"/>
          <p:cNvSpPr txBox="1">
            <a:spLocks/>
          </p:cNvSpPr>
          <p:nvPr userDrawn="1"/>
        </p:nvSpPr>
        <p:spPr>
          <a:xfrm>
            <a:off x="1836653" y="5972632"/>
            <a:ext cx="3128454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 </a:t>
            </a:r>
            <a:r>
              <a:rPr lang="et-EE" altLang="en-US" sz="1200" b="0" err="1"/>
              <a:t>university</a:t>
            </a:r>
            <a:r>
              <a:rPr lang="et-EE" altLang="en-US" sz="1200" b="0"/>
              <a:t> of </a:t>
            </a:r>
            <a:r>
              <a:rPr lang="et-EE" altLang="en-US" sz="1200" b="0" err="1"/>
              <a:t>technology</a:t>
            </a:r>
            <a:endParaRPr lang="en-US" altLang="en-US" sz="1200" b="0"/>
          </a:p>
        </p:txBody>
      </p:sp>
      <p:cxnSp>
        <p:nvCxnSpPr>
          <p:cNvPr id="6" name="Straight Connector 4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78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51545"/>
            <a:ext cx="10656888" cy="8366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  <a:lvl2pPr>
              <a:defRPr sz="2500" b="1" i="0"/>
            </a:lvl2pPr>
          </a:lstStyle>
          <a:p>
            <a:pPr lvl="0"/>
            <a:r>
              <a:rPr lang="en-US"/>
              <a:t>Click to edit Master </a:t>
            </a:r>
            <a:br>
              <a:rPr lang="et-EE"/>
            </a:br>
            <a:r>
              <a:rPr lang="en-US"/>
              <a:t>text styles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23"/>
          </p:nvPr>
        </p:nvSpPr>
        <p:spPr>
          <a:xfrm>
            <a:off x="2171700" y="1634958"/>
            <a:ext cx="8964613" cy="4140200"/>
          </a:xfrm>
          <a:prstGeom prst="rect">
            <a:avLst/>
          </a:prstGeom>
        </p:spPr>
        <p:txBody>
          <a:bodyPr/>
          <a:lstStyle>
            <a:lvl1pPr>
              <a:defRPr sz="1800" baseline="0">
                <a:solidFill>
                  <a:schemeClr val="bg1"/>
                </a:solidFill>
                <a:latin typeface="Verdana" charset="0"/>
              </a:defRPr>
            </a:lvl1pPr>
          </a:lstStyle>
          <a:p>
            <a:pPr lvl="0"/>
            <a:r>
              <a:rPr lang="et-EE" noProof="0"/>
              <a:t>Tabeli lisamiseks klõpsake ikooni</a:t>
            </a:r>
            <a:endParaRPr lang="en-US" noProof="0"/>
          </a:p>
        </p:txBody>
      </p:sp>
      <p:sp>
        <p:nvSpPr>
          <p:cNvPr id="4" name="Text Placeholder 1"/>
          <p:cNvSpPr txBox="1">
            <a:spLocks/>
          </p:cNvSpPr>
          <p:nvPr userDrawn="1"/>
        </p:nvSpPr>
        <p:spPr>
          <a:xfrm>
            <a:off x="1836653" y="5972632"/>
            <a:ext cx="3128454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 </a:t>
            </a:r>
            <a:r>
              <a:rPr lang="et-EE" altLang="en-US" sz="1200" b="0" err="1"/>
              <a:t>university</a:t>
            </a:r>
            <a:r>
              <a:rPr lang="et-EE" altLang="en-US" sz="1200" b="0"/>
              <a:t> of </a:t>
            </a:r>
            <a:r>
              <a:rPr lang="et-EE" altLang="en-US" sz="1200" b="0" err="1"/>
              <a:t>technology</a:t>
            </a:r>
            <a:endParaRPr lang="en-US" altLang="en-US" sz="1200" b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9663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lt 3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5" t="19052" r="15651" b="26172"/>
          <a:stretch/>
        </p:blipFill>
        <p:spPr>
          <a:xfrm>
            <a:off x="462334" y="5732251"/>
            <a:ext cx="1085205" cy="64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9" r:id="rId11"/>
    <p:sldLayoutId id="2147483920" r:id="rId12"/>
  </p:sldLayoutIdLst>
  <p:hf sldNum="0" hdr="0" ft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Verdana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Verdana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Verdana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Verdana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34" userDrawn="1">
          <p15:clr>
            <a:srgbClr val="F26B43"/>
          </p15:clr>
        </p15:guide>
        <p15:guide id="2" pos="302" userDrawn="1">
          <p15:clr>
            <a:srgbClr val="F26B43"/>
          </p15:clr>
        </p15:guide>
        <p15:guide id="3" pos="1368" userDrawn="1">
          <p15:clr>
            <a:srgbClr val="F26B43"/>
          </p15:clr>
        </p15:guide>
        <p15:guide id="4" orient="horz" pos="3997" userDrawn="1">
          <p15:clr>
            <a:srgbClr val="F26B43"/>
          </p15:clr>
        </p15:guide>
        <p15:guide id="5" orient="horz" pos="1026" userDrawn="1">
          <p15:clr>
            <a:srgbClr val="F26B43"/>
          </p15:clr>
        </p15:guide>
        <p15:guide id="6" orient="horz" pos="34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2"/>
          <p:cNvGrpSpPr/>
          <p:nvPr/>
        </p:nvGrpSpPr>
        <p:grpSpPr>
          <a:xfrm>
            <a:off x="-1" y="1958640"/>
            <a:ext cx="12192000" cy="4899360"/>
            <a:chOff x="-1" y="1958640"/>
            <a:chExt cx="12192000" cy="4899360"/>
          </a:xfrm>
        </p:grpSpPr>
        <p:sp>
          <p:nvSpPr>
            <p:cNvPr id="10" name="Freeform 9"/>
            <p:cNvSpPr/>
            <p:nvPr/>
          </p:nvSpPr>
          <p:spPr>
            <a:xfrm>
              <a:off x="-1" y="3312687"/>
              <a:ext cx="12192000" cy="3545313"/>
            </a:xfrm>
            <a:custGeom>
              <a:avLst/>
              <a:gdLst>
                <a:gd name="connsiteX0" fmla="*/ 986101 w 12192000"/>
                <a:gd name="connsiteY0" fmla="*/ 0 h 3545313"/>
                <a:gd name="connsiteX1" fmla="*/ 12192000 w 12192000"/>
                <a:gd name="connsiteY1" fmla="*/ 0 h 3545313"/>
                <a:gd name="connsiteX2" fmla="*/ 12192000 w 12192000"/>
                <a:gd name="connsiteY2" fmla="*/ 510802 h 3545313"/>
                <a:gd name="connsiteX3" fmla="*/ 12192000 w 12192000"/>
                <a:gd name="connsiteY3" fmla="*/ 1543258 h 3545313"/>
                <a:gd name="connsiteX4" fmla="*/ 12192000 w 12192000"/>
                <a:gd name="connsiteY4" fmla="*/ 3545313 h 3545313"/>
                <a:gd name="connsiteX5" fmla="*/ 986101 w 12192000"/>
                <a:gd name="connsiteY5" fmla="*/ 3545313 h 3545313"/>
                <a:gd name="connsiteX6" fmla="*/ 475299 w 12192000"/>
                <a:gd name="connsiteY6" fmla="*/ 3545313 h 3545313"/>
                <a:gd name="connsiteX7" fmla="*/ 0 w 12192000"/>
                <a:gd name="connsiteY7" fmla="*/ 3545313 h 3545313"/>
                <a:gd name="connsiteX8" fmla="*/ 0 w 12192000"/>
                <a:gd name="connsiteY8" fmla="*/ 1543258 h 3545313"/>
                <a:gd name="connsiteX9" fmla="*/ 475299 w 12192000"/>
                <a:gd name="connsiteY9" fmla="*/ 1543258 h 3545313"/>
                <a:gd name="connsiteX10" fmla="*/ 475299 w 12192000"/>
                <a:gd name="connsiteY10" fmla="*/ 510802 h 3545313"/>
                <a:gd name="connsiteX11" fmla="*/ 986101 w 12192000"/>
                <a:gd name="connsiteY11" fmla="*/ 510802 h 354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2000" h="3545313">
                  <a:moveTo>
                    <a:pt x="986101" y="0"/>
                  </a:moveTo>
                  <a:lnTo>
                    <a:pt x="12192000" y="0"/>
                  </a:lnTo>
                  <a:lnTo>
                    <a:pt x="12192000" y="510802"/>
                  </a:lnTo>
                  <a:lnTo>
                    <a:pt x="12192000" y="1543258"/>
                  </a:lnTo>
                  <a:lnTo>
                    <a:pt x="12192000" y="3545313"/>
                  </a:lnTo>
                  <a:lnTo>
                    <a:pt x="986101" y="3545313"/>
                  </a:lnTo>
                  <a:lnTo>
                    <a:pt x="475299" y="3545313"/>
                  </a:lnTo>
                  <a:lnTo>
                    <a:pt x="0" y="3545313"/>
                  </a:lnTo>
                  <a:lnTo>
                    <a:pt x="0" y="1543258"/>
                  </a:lnTo>
                  <a:lnTo>
                    <a:pt x="475299" y="1543258"/>
                  </a:lnTo>
                  <a:lnTo>
                    <a:pt x="475299" y="510802"/>
                  </a:lnTo>
                  <a:lnTo>
                    <a:pt x="986101" y="5108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7555" y="1958640"/>
              <a:ext cx="2447645" cy="1370681"/>
            </a:xfrm>
            <a:prstGeom prst="rect">
              <a:avLst/>
            </a:prstGeom>
          </p:spPr>
        </p:pic>
      </p:grpSp>
      <p:sp>
        <p:nvSpPr>
          <p:cNvPr id="11" name="Teksti kohatäide 4"/>
          <p:cNvSpPr>
            <a:spLocks noGrp="1"/>
          </p:cNvSpPr>
          <p:nvPr>
            <p:ph type="body" sz="quarter" idx="12"/>
          </p:nvPr>
        </p:nvSpPr>
        <p:spPr>
          <a:xfrm>
            <a:off x="953642" y="4457129"/>
            <a:ext cx="8083996" cy="1205366"/>
          </a:xfrm>
        </p:spPr>
        <p:txBody>
          <a:bodyPr lIns="0" tIns="0" rIns="0" bIns="0" anchor="t">
            <a:noAutofit/>
          </a:bodyPr>
          <a:lstStyle/>
          <a:p>
            <a:r>
              <a:rPr lang="en-US">
                <a:latin typeface="Verdana"/>
                <a:ea typeface="Verdana"/>
              </a:rPr>
              <a:t>Exchange store</a:t>
            </a:r>
            <a:endParaRPr lang="en-US">
              <a:ea typeface="Verdana"/>
            </a:endParaRPr>
          </a:p>
        </p:txBody>
      </p:sp>
      <p:sp>
        <p:nvSpPr>
          <p:cNvPr id="14" name="Teksti kohatäide 5"/>
          <p:cNvSpPr>
            <a:spLocks noGrp="1"/>
          </p:cNvSpPr>
          <p:nvPr>
            <p:ph type="body" sz="quarter" idx="13"/>
          </p:nvPr>
        </p:nvSpPr>
        <p:spPr>
          <a:xfrm>
            <a:off x="958720" y="5731946"/>
            <a:ext cx="5800895" cy="911446"/>
          </a:xfrm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>
                <a:solidFill>
                  <a:srgbClr val="332B60"/>
                </a:solidFill>
                <a:latin typeface="Verdana"/>
                <a:ea typeface="Verdana"/>
              </a:rPr>
              <a:t>Kuzey Arda Bulut</a:t>
            </a:r>
            <a:br>
              <a:rPr lang="et-EE" sz="1800"/>
            </a:br>
            <a:r>
              <a:rPr lang="en-US" sz="1800">
                <a:solidFill>
                  <a:srgbClr val="332B60"/>
                </a:solidFill>
                <a:latin typeface="Verdana"/>
                <a:ea typeface="Verdana"/>
              </a:rPr>
              <a:t>Cybersecurity</a:t>
            </a:r>
            <a:endParaRPr lang="et-EE" sz="1800">
              <a:solidFill>
                <a:srgbClr val="332B60"/>
              </a:solidFill>
              <a:latin typeface="Verdana"/>
              <a:ea typeface="Verdana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>
                <a:solidFill>
                  <a:srgbClr val="332B60"/>
                </a:solidFill>
              </a:rPr>
              <a:t>Tallinn University of Technology</a:t>
            </a:r>
            <a:endParaRPr lang="et-EE" sz="1800">
              <a:solidFill>
                <a:srgbClr val="332B6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56883" y="6226764"/>
            <a:ext cx="267418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en-US">
                <a:solidFill>
                  <a:srgbClr val="332B60"/>
                </a:solidFill>
                <a:latin typeface="+mn-lt"/>
              </a:rPr>
              <a:t>26</a:t>
            </a:r>
            <a:r>
              <a:rPr lang="et-EE">
                <a:solidFill>
                  <a:srgbClr val="332B60"/>
                </a:solidFill>
                <a:latin typeface="+mn-lt"/>
              </a:rPr>
              <a:t>.</a:t>
            </a:r>
            <a:r>
              <a:rPr lang="en-US">
                <a:solidFill>
                  <a:srgbClr val="332B60"/>
                </a:solidFill>
                <a:latin typeface="+mn-lt"/>
              </a:rPr>
              <a:t>09</a:t>
            </a:r>
            <a:r>
              <a:rPr lang="et-EE">
                <a:solidFill>
                  <a:srgbClr val="332B60"/>
                </a:solidFill>
                <a:latin typeface="+mn-lt"/>
              </a:rPr>
              <a:t>.</a:t>
            </a:r>
            <a:r>
              <a:rPr lang="en-US">
                <a:solidFill>
                  <a:srgbClr val="332B60"/>
                </a:solidFill>
                <a:latin typeface="+mn-lt"/>
              </a:rPr>
              <a:t>2025</a:t>
            </a:r>
            <a:endParaRPr lang="et-EE">
              <a:solidFill>
                <a:srgbClr val="332B6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8586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17F28-E0BE-7A54-841B-727CBB91C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Yer Tutucusu 1">
            <a:extLst>
              <a:ext uri="{FF2B5EF4-FFF2-40B4-BE49-F238E27FC236}">
                <a16:creationId xmlns:a16="http://schemas.microsoft.com/office/drawing/2014/main" id="{58E821B1-3D2F-52F8-7BCC-BA4D5DFC16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524" y="2520950"/>
            <a:ext cx="10656887" cy="906137"/>
          </a:xfrm>
        </p:spPr>
        <p:txBody>
          <a:bodyPr lIns="0" tIns="0" rIns="0" bIns="0" anchor="t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tr-TR" dirty="0">
                <a:latin typeface="Verdana"/>
                <a:ea typeface="Verdana"/>
              </a:rPr>
              <a:t>THANKS FOR </a:t>
            </a:r>
            <a:r>
              <a:rPr lang="tr-TR" err="1">
                <a:latin typeface="Verdana"/>
                <a:ea typeface="Verdana"/>
              </a:rPr>
              <a:t>lISTENING</a:t>
            </a:r>
            <a:r>
              <a:rPr lang="tr-TR" dirty="0">
                <a:latin typeface="Verdana"/>
                <a:ea typeface="Verdana"/>
              </a:rPr>
              <a:t>!!</a:t>
            </a:r>
          </a:p>
          <a:p>
            <a:pPr algn="ctr">
              <a:spcAft>
                <a:spcPts val="600"/>
              </a:spcAft>
            </a:pPr>
            <a:r>
              <a:rPr lang="tr-TR" dirty="0">
                <a:latin typeface="Verdana"/>
                <a:ea typeface="Verdana"/>
              </a:rPr>
              <a:t>KUZEY </a:t>
            </a:r>
            <a:r>
              <a:rPr lang="tr-TR" dirty="0" err="1">
                <a:latin typeface="Verdana"/>
                <a:ea typeface="Verdana"/>
              </a:rPr>
              <a:t>aRDA</a:t>
            </a:r>
            <a:r>
              <a:rPr lang="tr-TR" dirty="0">
                <a:latin typeface="Verdana"/>
                <a:ea typeface="Verdana"/>
              </a:rPr>
              <a:t> </a:t>
            </a:r>
            <a:r>
              <a:rPr lang="tr-TR" dirty="0" err="1">
                <a:latin typeface="Verdana"/>
                <a:ea typeface="Verdana"/>
              </a:rPr>
              <a:t>bULUT</a:t>
            </a:r>
            <a:endParaRPr lang="tr-TR" dirty="0" err="1">
              <a:ea typeface="Verdana" charset="0"/>
            </a:endParaRPr>
          </a:p>
        </p:txBody>
      </p:sp>
      <p:pic>
        <p:nvPicPr>
          <p:cNvPr id="3" name="Resim 2" descr="GitHub Logos and Usage · GitHub">
            <a:extLst>
              <a:ext uri="{FF2B5EF4-FFF2-40B4-BE49-F238E27FC236}">
                <a16:creationId xmlns:a16="http://schemas.microsoft.com/office/drawing/2014/main" id="{2AEBE0CF-5070-CBCA-D5B9-0B4FC0D12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3550" y="5629275"/>
            <a:ext cx="904875" cy="885825"/>
          </a:xfrm>
          <a:prstGeom prst="rect">
            <a:avLst/>
          </a:prstGeom>
        </p:spPr>
      </p:pic>
      <p:sp>
        <p:nvSpPr>
          <p:cNvPr id="5" name="Metin Yer Tutucusu 1">
            <a:extLst>
              <a:ext uri="{FF2B5EF4-FFF2-40B4-BE49-F238E27FC236}">
                <a16:creationId xmlns:a16="http://schemas.microsoft.com/office/drawing/2014/main" id="{20B07255-0567-D33F-125E-D6E87A7A2345}"/>
              </a:ext>
            </a:extLst>
          </p:cNvPr>
          <p:cNvSpPr txBox="1">
            <a:spLocks/>
          </p:cNvSpPr>
          <p:nvPr/>
        </p:nvSpPr>
        <p:spPr>
          <a:xfrm>
            <a:off x="10061574" y="5959475"/>
            <a:ext cx="2132012" cy="22033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rgbClr val="332B60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tr-TR" sz="1200" b="0" dirty="0">
                <a:solidFill>
                  <a:schemeClr val="tx1"/>
                </a:solidFill>
                <a:latin typeface="Verdana"/>
                <a:ea typeface="Verdana"/>
              </a:rPr>
              <a:t>@kuzeyardabulut</a:t>
            </a:r>
            <a:endParaRPr lang="tr-TR" sz="1200">
              <a:solidFill>
                <a:schemeClr val="tx1"/>
              </a:solidFill>
              <a:ea typeface="Verdana"/>
            </a:endParaRP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140169DC-80C6-8203-7D17-DB2E4265F243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git@github.com:kuzeyardabulut/ICS0004.git</a:t>
            </a:r>
          </a:p>
        </p:txBody>
      </p:sp>
    </p:spTree>
    <p:extLst>
      <p:ext uri="{BB962C8B-B14F-4D97-AF65-F5344CB8AC3E}">
        <p14:creationId xmlns:p14="http://schemas.microsoft.com/office/powerpoint/2010/main" val="3000918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Placeholder 1"/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r>
              <a:rPr lang="en-US"/>
              <a:t>Problem Statement &amp; Scope</a:t>
            </a:r>
            <a:endParaRPr lang="en-US" altLang="en-US">
              <a:solidFill>
                <a:srgbClr val="332B60"/>
              </a:solidFill>
            </a:endParaRPr>
          </a:p>
        </p:txBody>
      </p:sp>
      <p:sp>
        <p:nvSpPr>
          <p:cNvPr id="6147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79424" y="1628775"/>
            <a:ext cx="8802242" cy="4135531"/>
          </a:xfrm>
        </p:spPr>
        <p:txBody>
          <a:bodyPr lIns="0" tIns="0" rIns="0" bIns="0" anchor="t"/>
          <a:lstStyle/>
          <a:p>
            <a:pPr>
              <a:buNone/>
            </a:pPr>
            <a:r>
              <a:rPr lang="en-US" b="1">
                <a:ea typeface="+mn-lt"/>
                <a:cs typeface="+mn-lt"/>
              </a:rPr>
              <a:t>Problem Statement:</a:t>
            </a:r>
            <a:br>
              <a:rPr lang="en-US" b="1">
                <a:ea typeface="+mn-lt"/>
                <a:cs typeface="+mn-lt"/>
              </a:rPr>
            </a:br>
            <a:r>
              <a:rPr lang="en-US">
                <a:ea typeface="+mn-lt"/>
                <a:cs typeface="+mn-lt"/>
              </a:rPr>
              <a:t>Customers often face confusion when converting currencies due to unclear exchange rates and inconsistent denomination handling. Manual tracking of reserves and profits is error-prone. Administrators lack accurate reports to evaluate daily performance.</a:t>
            </a:r>
            <a:endParaRPr lang="tr-TR">
              <a:ea typeface="+mn-lt"/>
              <a:cs typeface="+mn-lt"/>
            </a:endParaRPr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Scope:</a:t>
            </a:r>
          </a:p>
          <a:p>
            <a:pPr>
              <a:buFont typeface="Wingdings"/>
            </a:pPr>
            <a:r>
              <a:rPr lang="en-US">
                <a:ea typeface="+mn-lt"/>
                <a:cs typeface="+mn-lt"/>
              </a:rPr>
              <a:t>System allows customers to exchange between supported currencies</a:t>
            </a:r>
            <a:endParaRPr lang="en-US"/>
          </a:p>
          <a:p>
            <a:pPr>
              <a:buFont typeface="Wingdings"/>
            </a:pPr>
            <a:r>
              <a:rPr lang="en-US">
                <a:ea typeface="+mn-lt"/>
                <a:cs typeface="+mn-lt"/>
              </a:rPr>
              <a:t>Balances and reserves are updated in real-time after each transaction</a:t>
            </a:r>
            <a:endParaRPr lang="en-US"/>
          </a:p>
          <a:p>
            <a:pPr>
              <a:buFont typeface="Wingdings"/>
            </a:pPr>
            <a:r>
              <a:rPr lang="en-US">
                <a:ea typeface="+mn-lt"/>
                <a:cs typeface="+mn-lt"/>
              </a:rPr>
              <a:t>Receipts are generated for customers and daily reports for management</a:t>
            </a:r>
            <a:endParaRPr lang="en-US"/>
          </a:p>
          <a:p>
            <a:pPr>
              <a:buFont typeface="Wingdings"/>
            </a:pPr>
            <a:r>
              <a:rPr lang="en-US">
                <a:ea typeface="+mn-lt"/>
                <a:cs typeface="+mn-lt"/>
              </a:rPr>
              <a:t>Cashiers can view exchange rates and manage reserves</a:t>
            </a:r>
            <a:endParaRPr lang="en-US"/>
          </a:p>
          <a:p>
            <a:pPr indent="0">
              <a:buNone/>
            </a:pPr>
            <a:r>
              <a:rPr lang="en-US" i="1">
                <a:ea typeface="+mn-lt"/>
                <a:cs typeface="+mn-lt"/>
              </a:rPr>
              <a:t>(Excluded: internet-based real-time rate updates, mobile app integration, multi-branch synchronization)</a:t>
            </a:r>
          </a:p>
          <a:p>
            <a:pPr marL="0" indent="0">
              <a:buNone/>
            </a:pPr>
            <a:endParaRPr lang="en-US"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50698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Placeholder 1"/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r>
              <a:rPr lang="en-US"/>
              <a:t>User Stories</a:t>
            </a:r>
            <a:endParaRPr lang="en-US" altLang="en-US">
              <a:solidFill>
                <a:srgbClr val="332B60"/>
              </a:solidFill>
            </a:endParaRPr>
          </a:p>
        </p:txBody>
      </p:sp>
      <p:sp>
        <p:nvSpPr>
          <p:cNvPr id="6147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79424" y="1360318"/>
            <a:ext cx="11469242" cy="4135531"/>
          </a:xfrm>
        </p:spPr>
        <p:txBody>
          <a:bodyPr lIns="0" tIns="0" rIns="0" bIns="0" anchor="t"/>
          <a:lstStyle/>
          <a:p>
            <a:pPr marL="0" indent="0">
              <a:buNone/>
            </a:pPr>
            <a:r>
              <a:rPr lang="en-US" i="1">
                <a:solidFill>
                  <a:schemeClr val="accent1"/>
                </a:solidFill>
                <a:ea typeface="+mn-lt"/>
                <a:cs typeface="+mn-lt"/>
              </a:rPr>
              <a:t>As a customer, I want to see the current exchange rates so that I can decide quickly whether to proceed with a transaction.</a:t>
            </a:r>
            <a:endParaRPr lang="tr-TR" i="1">
              <a:solidFill>
                <a:schemeClr val="accent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Acceptance Criteria:</a:t>
            </a:r>
            <a:r>
              <a:rPr lang="en-US">
                <a:ea typeface="+mn-lt"/>
                <a:cs typeface="+mn-lt"/>
              </a:rPr>
              <a:t> Exchange rates are displayed immediately upon request and match the system’s stored values.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i="1">
                <a:solidFill>
                  <a:schemeClr val="accent1"/>
                </a:solidFill>
                <a:ea typeface="+mn-lt"/>
                <a:cs typeface="+mn-lt"/>
              </a:rPr>
              <a:t>As a customer, I want the system to prevent an exchange when reserves are insufficient so that I don’t waste time.</a:t>
            </a:r>
          </a:p>
          <a:p>
            <a:pPr marL="0" indent="0">
              <a:buNone/>
            </a:pPr>
            <a:r>
              <a:rPr lang="ru-RU" b="1" err="1">
                <a:ea typeface="+mn-lt"/>
                <a:cs typeface="+mn-lt"/>
              </a:rPr>
              <a:t>Acceptance</a:t>
            </a:r>
            <a:r>
              <a:rPr lang="ru-RU" b="1">
                <a:ea typeface="+mn-lt"/>
                <a:cs typeface="+mn-lt"/>
              </a:rPr>
              <a:t> </a:t>
            </a:r>
            <a:r>
              <a:rPr lang="ru-RU" b="1" err="1">
                <a:ea typeface="+mn-lt"/>
                <a:cs typeface="+mn-lt"/>
              </a:rPr>
              <a:t>Criteria</a:t>
            </a:r>
            <a:r>
              <a:rPr lang="ru-RU" b="1">
                <a:ea typeface="+mn-lt"/>
                <a:cs typeface="+mn-lt"/>
              </a:rPr>
              <a:t>:</a:t>
            </a:r>
            <a:r>
              <a:rPr lang="ru-RU">
                <a:ea typeface="+mn-lt"/>
                <a:cs typeface="+mn-lt"/>
              </a:rPr>
              <a:t> System </a:t>
            </a:r>
            <a:r>
              <a:rPr lang="ru-RU" err="1">
                <a:ea typeface="+mn-lt"/>
                <a:cs typeface="+mn-lt"/>
              </a:rPr>
              <a:t>shows</a:t>
            </a:r>
            <a:r>
              <a:rPr lang="ru-RU">
                <a:ea typeface="+mn-lt"/>
                <a:cs typeface="+mn-lt"/>
              </a:rPr>
              <a:t> “</a:t>
            </a:r>
            <a:r>
              <a:rPr lang="ru-RU" err="1">
                <a:ea typeface="+mn-lt"/>
                <a:cs typeface="+mn-lt"/>
              </a:rPr>
              <a:t>Insufficient</a:t>
            </a:r>
            <a:r>
              <a:rPr lang="ru-RU">
                <a:ea typeface="+mn-lt"/>
                <a:cs typeface="+mn-lt"/>
              </a:rPr>
              <a:t> </a:t>
            </a:r>
            <a:r>
              <a:rPr lang="ru-RU" err="1">
                <a:ea typeface="+mn-lt"/>
                <a:cs typeface="+mn-lt"/>
              </a:rPr>
              <a:t>Reserves</a:t>
            </a:r>
            <a:r>
              <a:rPr lang="ru-RU">
                <a:ea typeface="+mn-lt"/>
                <a:cs typeface="+mn-lt"/>
              </a:rPr>
              <a:t>” </a:t>
            </a:r>
            <a:r>
              <a:rPr lang="ru-RU" err="1">
                <a:ea typeface="+mn-lt"/>
                <a:cs typeface="+mn-lt"/>
              </a:rPr>
              <a:t>if</a:t>
            </a:r>
            <a:r>
              <a:rPr lang="ru-RU">
                <a:ea typeface="+mn-lt"/>
                <a:cs typeface="+mn-lt"/>
              </a:rPr>
              <a:t> </a:t>
            </a:r>
            <a:r>
              <a:rPr lang="ru-RU" err="1">
                <a:ea typeface="+mn-lt"/>
                <a:cs typeface="+mn-lt"/>
              </a:rPr>
              <a:t>the</a:t>
            </a:r>
            <a:r>
              <a:rPr lang="ru-RU">
                <a:ea typeface="+mn-lt"/>
                <a:cs typeface="+mn-lt"/>
              </a:rPr>
              <a:t> </a:t>
            </a:r>
            <a:r>
              <a:rPr lang="ru-RU" err="1">
                <a:ea typeface="+mn-lt"/>
                <a:cs typeface="+mn-lt"/>
              </a:rPr>
              <a:t>requested</a:t>
            </a:r>
            <a:r>
              <a:rPr lang="ru-RU">
                <a:ea typeface="+mn-lt"/>
                <a:cs typeface="+mn-lt"/>
              </a:rPr>
              <a:t> </a:t>
            </a:r>
            <a:r>
              <a:rPr lang="ru-RU" err="1">
                <a:ea typeface="+mn-lt"/>
                <a:cs typeface="+mn-lt"/>
              </a:rPr>
              <a:t>payout</a:t>
            </a:r>
            <a:r>
              <a:rPr lang="ru-RU">
                <a:ea typeface="+mn-lt"/>
                <a:cs typeface="+mn-lt"/>
              </a:rPr>
              <a:t> </a:t>
            </a:r>
            <a:r>
              <a:rPr lang="ru-RU" err="1">
                <a:ea typeface="+mn-lt"/>
                <a:cs typeface="+mn-lt"/>
              </a:rPr>
              <a:t>cannot</a:t>
            </a:r>
            <a:r>
              <a:rPr lang="ru-RU">
                <a:ea typeface="+mn-lt"/>
                <a:cs typeface="+mn-lt"/>
              </a:rPr>
              <a:t> </a:t>
            </a:r>
            <a:r>
              <a:rPr lang="ru-RU" err="1">
                <a:ea typeface="+mn-lt"/>
                <a:cs typeface="+mn-lt"/>
              </a:rPr>
              <a:t>be</a:t>
            </a:r>
            <a:r>
              <a:rPr lang="ru-RU">
                <a:ea typeface="+mn-lt"/>
                <a:cs typeface="+mn-lt"/>
              </a:rPr>
              <a:t> </a:t>
            </a:r>
            <a:r>
              <a:rPr lang="ru-RU" err="1">
                <a:ea typeface="+mn-lt"/>
                <a:cs typeface="+mn-lt"/>
              </a:rPr>
              <a:t>fulfilled</a:t>
            </a:r>
            <a:r>
              <a:rPr lang="ru-RU">
                <a:ea typeface="+mn-lt"/>
                <a:cs typeface="+mn-lt"/>
              </a:rPr>
              <a:t>.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ru-RU"/>
          </a:p>
          <a:p>
            <a:pPr marL="0" indent="0">
              <a:buNone/>
            </a:pPr>
            <a:r>
              <a:rPr lang="en-US" i="1">
                <a:solidFill>
                  <a:schemeClr val="accent1"/>
                </a:solidFill>
                <a:ea typeface="+mn-lt"/>
                <a:cs typeface="+mn-lt"/>
              </a:rPr>
              <a:t>As a cashier, I want balances and reserves to update instantly after each transaction so that I always have accurate availability.</a:t>
            </a: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Acceptance Criteria: </a:t>
            </a:r>
            <a:r>
              <a:rPr lang="en-US">
                <a:ea typeface="+mn-lt"/>
                <a:cs typeface="+mn-lt"/>
              </a:rPr>
              <a:t>Reserve values match internal data after each exchange, tested with 10+ transactions.</a:t>
            </a:r>
            <a:endParaRPr lang="ru-RU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748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Placeholder 1"/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r>
              <a:rPr lang="en-US"/>
              <a:t>User Stories</a:t>
            </a:r>
            <a:endParaRPr lang="en-US" altLang="en-US"/>
          </a:p>
        </p:txBody>
      </p:sp>
      <p:sp>
        <p:nvSpPr>
          <p:cNvPr id="6147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79424" y="1557754"/>
            <a:ext cx="11421617" cy="4135531"/>
          </a:xfrm>
        </p:spPr>
        <p:txBody>
          <a:bodyPr lIns="0" tIns="0" rIns="0" bIns="0" anchor="t"/>
          <a:lstStyle/>
          <a:p>
            <a:pPr marL="0" indent="0">
              <a:buNone/>
            </a:pPr>
            <a:r>
              <a:rPr lang="en-US" i="1">
                <a:solidFill>
                  <a:schemeClr val="accent1"/>
                </a:solidFill>
                <a:ea typeface="+mn-lt"/>
                <a:cs typeface="+mn-lt"/>
              </a:rPr>
              <a:t>As a manager, I want the system to log all transactions so that I can generate accurate reports.</a:t>
            </a:r>
            <a:endParaRPr lang="tr-TR" i="1">
              <a:solidFill>
                <a:schemeClr val="accent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Acceptance Criteria: </a:t>
            </a:r>
            <a:r>
              <a:rPr lang="en-US">
                <a:ea typeface="+mn-lt"/>
                <a:cs typeface="+mn-lt"/>
              </a:rPr>
              <a:t>Each transaction is saved in a CSV file with timestamp, currency type, and exchanged amount.</a:t>
            </a:r>
          </a:p>
          <a:p>
            <a:pPr marL="0" indent="0">
              <a:buNone/>
            </a:pPr>
            <a:endParaRPr lang="en-US" i="1"/>
          </a:p>
          <a:p>
            <a:pPr marL="0" indent="0">
              <a:buNone/>
            </a:pPr>
            <a:r>
              <a:rPr lang="en-US" i="1">
                <a:solidFill>
                  <a:schemeClr val="accent1"/>
                </a:solidFill>
                <a:ea typeface="+mn-lt"/>
                <a:cs typeface="+mn-lt"/>
              </a:rPr>
              <a:t>As a manager, I want a daily summary report so that I can analyze overall performance.</a:t>
            </a: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Acceptance Criteria:</a:t>
            </a:r>
            <a:r>
              <a:rPr lang="en-US">
                <a:ea typeface="+mn-lt"/>
                <a:cs typeface="+mn-lt"/>
              </a:rPr>
              <a:t> Report includes total number of exchanges, per-currency balances, and daily profit.</a:t>
            </a:r>
          </a:p>
          <a:p>
            <a:pPr marL="0" indent="0">
              <a:buNone/>
            </a:pPr>
            <a:endParaRPr lang="en-US" i="1">
              <a:solidFill>
                <a:schemeClr val="accent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i="1">
                <a:solidFill>
                  <a:schemeClr val="accent1"/>
                </a:solidFill>
                <a:ea typeface="+mn-lt"/>
                <a:cs typeface="+mn-lt"/>
              </a:rPr>
              <a:t>As a cashier, I want the system to provide denomination breakdowns so that I can pay customers using the correct mix of notes. </a:t>
            </a:r>
            <a:br>
              <a:rPr lang="en-US">
                <a:ea typeface="+mn-lt"/>
                <a:cs typeface="+mn-lt"/>
              </a:rPr>
            </a:br>
            <a:r>
              <a:rPr lang="en-US" b="1">
                <a:ea typeface="+mn-lt"/>
                <a:cs typeface="+mn-lt"/>
              </a:rPr>
              <a:t>Acceptance Criteria:</a:t>
            </a:r>
            <a:r>
              <a:rPr lang="en-US">
                <a:ea typeface="+mn-lt"/>
                <a:cs typeface="+mn-lt"/>
              </a:rPr>
              <a:t> System suggests a valid combination of denominations for every payout, ensuring no fractional notes are included.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204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7CA58-AAB1-EA11-8978-278EC9DD5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Placeholder 1">
            <a:extLst>
              <a:ext uri="{FF2B5EF4-FFF2-40B4-BE49-F238E27FC236}">
                <a16:creationId xmlns:a16="http://schemas.microsoft.com/office/drawing/2014/main" id="{F2CF583A-F7D9-A864-FFA9-9DAFFC3EDF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r>
              <a:rPr lang="en-US" dirty="0">
                <a:latin typeface="Verdana"/>
                <a:ea typeface="Verdana"/>
              </a:rPr>
              <a:t>Flowchart</a:t>
            </a:r>
            <a:endParaRPr lang="tr-TR" dirty="0"/>
          </a:p>
        </p:txBody>
      </p:sp>
      <p:pic>
        <p:nvPicPr>
          <p:cNvPr id="9" name="Resim 8" descr="metin, diyagram, teknik çizim, çizgi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0109827-0E9C-D6FA-DB2C-FF2B5941B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746" y="1200150"/>
            <a:ext cx="6023858" cy="4457700"/>
          </a:xfrm>
          <a:prstGeom prst="rect">
            <a:avLst/>
          </a:prstGeom>
        </p:spPr>
      </p:pic>
      <p:pic>
        <p:nvPicPr>
          <p:cNvPr id="11" name="Resim 10" descr="metin, diyagram, teknik çizi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F778931-E578-453D-D831-524DB7225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6054" y="0"/>
            <a:ext cx="39836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069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DAC4C-C1B4-D112-CE86-32C01083C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Placeholder 1">
            <a:extLst>
              <a:ext uri="{FF2B5EF4-FFF2-40B4-BE49-F238E27FC236}">
                <a16:creationId xmlns:a16="http://schemas.microsoft.com/office/drawing/2014/main" id="{4CE4FD8B-41BF-22FE-5A65-1D0D6E5C08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r>
              <a:rPr lang="en-US"/>
              <a:t>Traceability Table</a:t>
            </a:r>
            <a:endParaRPr lang="en-US" altLang="en-US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C511B7DF-8B52-0875-1845-598F51A22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244243"/>
              </p:ext>
            </p:extLst>
          </p:nvPr>
        </p:nvGraphicFramePr>
        <p:xfrm>
          <a:off x="285750" y="1362075"/>
          <a:ext cx="11791293" cy="364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9830">
                  <a:extLst>
                    <a:ext uri="{9D8B030D-6E8A-4147-A177-3AD203B41FA5}">
                      <a16:colId xmlns:a16="http://schemas.microsoft.com/office/drawing/2014/main" val="1633795483"/>
                    </a:ext>
                  </a:extLst>
                </a:gridCol>
                <a:gridCol w="2799830">
                  <a:extLst>
                    <a:ext uri="{9D8B030D-6E8A-4147-A177-3AD203B41FA5}">
                      <a16:colId xmlns:a16="http://schemas.microsoft.com/office/drawing/2014/main" val="2513537957"/>
                    </a:ext>
                  </a:extLst>
                </a:gridCol>
                <a:gridCol w="2833687">
                  <a:extLst>
                    <a:ext uri="{9D8B030D-6E8A-4147-A177-3AD203B41FA5}">
                      <a16:colId xmlns:a16="http://schemas.microsoft.com/office/drawing/2014/main" val="1792664087"/>
                    </a:ext>
                  </a:extLst>
                </a:gridCol>
                <a:gridCol w="3357946">
                  <a:extLst>
                    <a:ext uri="{9D8B030D-6E8A-4147-A177-3AD203B41FA5}">
                      <a16:colId xmlns:a16="http://schemas.microsoft.com/office/drawing/2014/main" val="4280020906"/>
                    </a:ext>
                  </a:extLst>
                </a:gridCol>
              </a:tblGrid>
              <a:tr h="36671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1" dirty="0">
                          <a:solidFill>
                            <a:schemeClr val="tx2"/>
                          </a:solidFill>
                        </a:rPr>
                        <a:t>User Story</a:t>
                      </a:r>
                      <a:endParaRPr lang="ru-RU" sz="1400" b="1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1" i="0" u="none" strike="noStrike" noProof="0" dirty="0">
                          <a:solidFill>
                            <a:schemeClr val="tx2"/>
                          </a:solidFill>
                        </a:rPr>
                        <a:t>Flowchart</a:t>
                      </a:r>
                      <a:endParaRPr lang="en-US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tx2"/>
                          </a:solidFill>
                        </a:rPr>
                        <a:t>C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1" dirty="0">
                          <a:solidFill>
                            <a:schemeClr val="tx2"/>
                          </a:solidFill>
                        </a:rPr>
                        <a:t>Acceptance Criteria</a:t>
                      </a:r>
                      <a:endParaRPr lang="tr-T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2324505"/>
                  </a:ext>
                </a:extLst>
              </a:tr>
              <a:tr h="111680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chemeClr val="tx2"/>
                          </a:solidFill>
                        </a:rPr>
                        <a:t>As a client, I want to convert currencies so I can simulate my trades.</a:t>
                      </a:r>
                      <a:endParaRPr lang="tr-TR" sz="140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chemeClr val="tx2"/>
                          </a:solidFill>
                        </a:rPr>
                        <a:t>Flowchart 1 — Exchange Operation</a:t>
                      </a:r>
                      <a:endParaRPr lang="tr-T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rgbClr val="332B60"/>
                          </a:solidFill>
                        </a:rPr>
                        <a:t>scenario_exchange</a:t>
                      </a:r>
                      <a:r>
                        <a:rPr lang="en-US" sz="1400" b="0" i="0" u="none" strike="noStrike" noProof="0" dirty="0">
                          <a:solidFill>
                            <a:srgbClr val="332B60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kern="1200" noProof="0" dirty="0">
                          <a:solidFill>
                            <a:schemeClr val="tx2"/>
                          </a:solidFill>
                        </a:rPr>
                        <a:t>100 EUR → USD → 116.54 USD </a:t>
                      </a:r>
                      <a:br>
                        <a:rPr lang="en-US" sz="1400" b="0" i="0" u="none" strike="noStrike" kern="1200" noProof="0" dirty="0">
                          <a:solidFill>
                            <a:schemeClr val="tx2"/>
                          </a:solidFill>
                        </a:rPr>
                      </a:br>
                      <a:r>
                        <a:rPr lang="en-US" sz="1400" b="0" i="0" u="none" strike="noStrike" kern="1200" noProof="0" dirty="0">
                          <a:solidFill>
                            <a:schemeClr val="tx2"/>
                          </a:solidFill>
                        </a:rPr>
                        <a:t>-5 → Error: invalid amount </a:t>
                      </a:r>
                      <a:br>
                        <a:rPr lang="en-US" sz="1400" b="0" i="0" u="none" strike="noStrike" kern="1200" noProof="0" dirty="0">
                          <a:solidFill>
                            <a:schemeClr val="tx2"/>
                          </a:solidFill>
                        </a:rPr>
                      </a:br>
                      <a:r>
                        <a:rPr lang="en-US" sz="1400" b="0" i="0" u="none" strike="noStrike" kern="1200" noProof="0" dirty="0">
                          <a:solidFill>
                            <a:schemeClr val="tx2"/>
                          </a:solidFill>
                        </a:rPr>
                        <a:t>TL → SEK→ Error: unknown currency</a:t>
                      </a:r>
                      <a:endParaRPr lang="tr-TR" dirty="0">
                        <a:solidFill>
                          <a:schemeClr val="tx2"/>
                        </a:solidFill>
                      </a:endParaRPr>
                    </a:p>
                    <a:p>
                      <a:pPr lvl="0">
                        <a:buNone/>
                      </a:pPr>
                      <a:endParaRPr lang="en-US" sz="14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857497"/>
                  </a:ext>
                </a:extLst>
              </a:tr>
              <a:tr h="94781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chemeClr val="tx2"/>
                          </a:solidFill>
                        </a:rPr>
                        <a:t>As a cashier, I want the program to show an error if the amount is not valid.</a:t>
                      </a:r>
                      <a:endParaRPr lang="tr-T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chemeClr val="tx2"/>
                          </a:solidFill>
                        </a:rPr>
                        <a:t>Flowchart 1 — Exchange Operation</a:t>
                      </a:r>
                      <a:endParaRPr lang="tr-TR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rgbClr val="332B60"/>
                          </a:solidFill>
                        </a:rPr>
                        <a:t>ask_double</a:t>
                      </a:r>
                      <a:r>
                        <a:rPr lang="en-US" sz="1400" b="0" i="0" u="none" strike="noStrike" noProof="0" dirty="0">
                          <a:solidFill>
                            <a:srgbClr val="332B60"/>
                          </a:solidFill>
                          <a:latin typeface="Consolas"/>
                        </a:rPr>
                        <a:t>()</a:t>
                      </a:r>
                      <a:r>
                        <a:rPr lang="en-US" sz="1400" b="0" i="0" u="none" strike="noStrike" noProof="0" dirty="0">
                          <a:solidFill>
                            <a:srgbClr val="332B60"/>
                          </a:solidFill>
                        </a:rPr>
                        <a:t>, </a:t>
                      </a:r>
                      <a:r>
                        <a:rPr lang="en-US" sz="1400" b="0" i="0" u="none" strike="noStrike" noProof="0" err="1">
                          <a:solidFill>
                            <a:srgbClr val="332B60"/>
                          </a:solidFill>
                        </a:rPr>
                        <a:t>ask_int</a:t>
                      </a:r>
                      <a:r>
                        <a:rPr lang="en-US" sz="1400" b="0" i="0" u="none" strike="noStrike" noProof="0" dirty="0">
                          <a:solidFill>
                            <a:srgbClr val="332B60"/>
                          </a:solidFill>
                          <a:latin typeface="Consolas"/>
                        </a:rPr>
                        <a:t>()</a:t>
                      </a:r>
                      <a:endParaRPr lang="tr-TR">
                        <a:solidFill>
                          <a:srgbClr val="332B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chemeClr val="tx2"/>
                          </a:solidFill>
                        </a:rPr>
                        <a:t>-10000000000000 → Error: invalid amount</a:t>
                      </a:r>
                      <a:endParaRPr lang="tr-TR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911553"/>
                  </a:ext>
                </a:extLst>
              </a:tr>
              <a:tr h="1173478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As a manager, I want to manage reserves.</a:t>
                      </a:r>
                      <a:endParaRPr lang="tr-TR" sz="140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chemeClr val="tx2"/>
                          </a:solidFill>
                        </a:rPr>
                        <a:t>Flowchart 2 </a:t>
                      </a:r>
                      <a:r>
                        <a:rPr lang="en-US" sz="1400" b="0" i="0" u="none" strike="noStrike" noProof="0" dirty="0">
                          <a:solidFill>
                            <a:schemeClr val="tx2"/>
                          </a:solidFill>
                          <a:latin typeface="Verdana"/>
                        </a:rPr>
                        <a:t>— Balance Adjustment</a:t>
                      </a:r>
                      <a:endParaRPr lang="tr-TR" sz="140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rgbClr val="332B60"/>
                          </a:solidFill>
                          <a:latin typeface="Consolas"/>
                        </a:rPr>
                        <a:t>scenario_manage_reserves</a:t>
                      </a:r>
                      <a:r>
                        <a:rPr lang="en-US" sz="1400" b="0" i="0" u="none" strike="noStrike" noProof="0" dirty="0">
                          <a:solidFill>
                            <a:srgbClr val="332B60"/>
                          </a:solidFill>
                          <a:latin typeface="Consolas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</a:rPr>
                        <a:t>Input 100 for BUY -&gt; Input 50 for SELL; Error(Invalid input </a:t>
                      </a:r>
                      <a:r>
                        <a:rPr lang="en-US" sz="1400" b="0" i="0" u="none" strike="noStrike" noProof="0" dirty="0">
                          <a:solidFill>
                            <a:schemeClr val="tx2"/>
                          </a:solidFill>
                        </a:rPr>
                        <a:t>SELL ≥ BUY)</a:t>
                      </a:r>
                      <a:endParaRPr lang="en-US" sz="140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7557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10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Yer Tutucusu 1">
            <a:extLst>
              <a:ext uri="{FF2B5EF4-FFF2-40B4-BE49-F238E27FC236}">
                <a16:creationId xmlns:a16="http://schemas.microsoft.com/office/drawing/2014/main" id="{D2AA76D6-3CE1-63DE-A966-62C25C0788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4" y="549275"/>
            <a:ext cx="10656887" cy="810887"/>
          </a:xfrm>
        </p:spPr>
        <p:txBody>
          <a:bodyPr lIns="0" tIns="0" rIns="0" bIns="0">
            <a:normAutofit/>
          </a:bodyPr>
          <a:lstStyle/>
          <a:p>
            <a:pPr>
              <a:spcAft>
                <a:spcPts val="600"/>
              </a:spcAft>
            </a:pPr>
            <a:r>
              <a:rPr lang="tr-TR"/>
              <a:t>Team </a:t>
            </a:r>
            <a:r>
              <a:rPr lang="tr-TR" err="1"/>
              <a:t>Roles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6725CC7-95C9-0AF6-8693-7066452652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6250" y="1162051"/>
            <a:ext cx="8964612" cy="388032"/>
          </a:xfrm>
        </p:spPr>
        <p:txBody>
          <a:bodyPr lIns="0" tIns="0" rIns="0" bIns="0">
            <a:normAutofit/>
          </a:bodyPr>
          <a:lstStyle/>
          <a:p>
            <a:pPr marL="0" indent="0">
              <a:buNone/>
            </a:pPr>
            <a:r>
              <a:rPr lang="tr-TR"/>
              <a:t>Kuzey Arda Bulut – </a:t>
            </a:r>
            <a:r>
              <a:rPr lang="tr-TR" err="1"/>
              <a:t>Coding</a:t>
            </a:r>
            <a:r>
              <a:rPr lang="tr-TR"/>
              <a:t>, </a:t>
            </a:r>
            <a:r>
              <a:rPr lang="tr-TR" err="1"/>
              <a:t>reporting</a:t>
            </a:r>
            <a:r>
              <a:rPr lang="tr-TR"/>
              <a:t> </a:t>
            </a:r>
            <a:r>
              <a:rPr lang="tr-TR" err="1"/>
              <a:t>and</a:t>
            </a:r>
            <a:r>
              <a:rPr lang="tr-TR"/>
              <a:t> </a:t>
            </a:r>
            <a:r>
              <a:rPr lang="tr-TR" err="1"/>
              <a:t>presentation</a:t>
            </a:r>
          </a:p>
        </p:txBody>
      </p:sp>
      <p:pic>
        <p:nvPicPr>
          <p:cNvPr id="10" name="Resim 9" descr="kişi, şahıs, iç mekan, bilgisayar, giyi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A23EDE7E-924F-F6BA-1AEC-1B97BD6FC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185" y="1678932"/>
            <a:ext cx="7210665" cy="404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07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C475A-54C5-B3B4-1314-CE27F245B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Yer Tutucusu 1">
            <a:extLst>
              <a:ext uri="{FF2B5EF4-FFF2-40B4-BE49-F238E27FC236}">
                <a16:creationId xmlns:a16="http://schemas.microsoft.com/office/drawing/2014/main" id="{1D630FEB-55B9-AED8-1421-7B3BB69415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4" y="549275"/>
            <a:ext cx="10656887" cy="810887"/>
          </a:xfrm>
        </p:spPr>
        <p:txBody>
          <a:bodyPr lIns="0" tIns="0" rIns="0" bIns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tr-TR" dirty="0" err="1">
                <a:latin typeface="Verdana"/>
                <a:ea typeface="Verdana"/>
              </a:rPr>
              <a:t>Lessons</a:t>
            </a:r>
            <a:r>
              <a:rPr lang="tr-TR" dirty="0">
                <a:latin typeface="Verdana"/>
                <a:ea typeface="Verdana"/>
              </a:rPr>
              <a:t> </a:t>
            </a:r>
            <a:r>
              <a:rPr lang="tr-TR" dirty="0" err="1">
                <a:latin typeface="Verdana"/>
                <a:ea typeface="Verdana"/>
              </a:rPr>
              <a:t>Learned</a:t>
            </a:r>
            <a:endParaRPr lang="tr-TR" dirty="0" err="1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2FAE0CE-B8F1-6C04-CE20-98E46271C5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6250" y="1162051"/>
            <a:ext cx="4855600" cy="2721898"/>
          </a:xfrm>
        </p:spPr>
        <p:txBody>
          <a:bodyPr lIns="0" tIns="0" rIns="0" bIns="0" anchor="t">
            <a:normAutofit/>
          </a:bodyPr>
          <a:lstStyle/>
          <a:p>
            <a:pPr marL="285750" indent="-285750">
              <a:buChar char="•"/>
            </a:pPr>
            <a:r>
              <a:rPr lang="tr-TR" dirty="0" err="1">
                <a:latin typeface="Verdana"/>
                <a:ea typeface="Verdana"/>
              </a:rPr>
              <a:t>Working</a:t>
            </a:r>
            <a:r>
              <a:rPr lang="tr-TR" dirty="0">
                <a:latin typeface="Verdana"/>
                <a:ea typeface="Verdana"/>
              </a:rPr>
              <a:t> Solo</a:t>
            </a:r>
            <a:endParaRPr lang="tr-TR" dirty="0">
              <a:ea typeface="Verdana"/>
            </a:endParaRPr>
          </a:p>
          <a:p>
            <a:pPr marL="285750" indent="-285750">
              <a:buChar char="•"/>
            </a:pPr>
            <a:r>
              <a:rPr lang="tr-TR" dirty="0">
                <a:latin typeface="Verdana"/>
                <a:ea typeface="Verdana"/>
              </a:rPr>
              <a:t>Learning </a:t>
            </a:r>
            <a:r>
              <a:rPr lang="tr-TR" err="1">
                <a:latin typeface="Verdana"/>
                <a:ea typeface="Verdana"/>
              </a:rPr>
              <a:t>about</a:t>
            </a:r>
            <a:r>
              <a:rPr lang="tr-TR" dirty="0">
                <a:latin typeface="Verdana"/>
                <a:ea typeface="Verdana"/>
              </a:rPr>
              <a:t> </a:t>
            </a:r>
            <a:r>
              <a:rPr lang="tr-TR" err="1">
                <a:latin typeface="Verdana"/>
                <a:ea typeface="Verdana"/>
              </a:rPr>
              <a:t>Traceability</a:t>
            </a:r>
            <a:r>
              <a:rPr lang="tr-TR" dirty="0">
                <a:latin typeface="Verdana"/>
                <a:ea typeface="Verdana"/>
              </a:rPr>
              <a:t> </a:t>
            </a:r>
            <a:r>
              <a:rPr lang="tr-TR" err="1">
                <a:latin typeface="Verdana"/>
                <a:ea typeface="Verdana"/>
              </a:rPr>
              <a:t>Table</a:t>
            </a:r>
            <a:endParaRPr lang="tr-TR" dirty="0" err="1">
              <a:latin typeface="Verdana"/>
              <a:ea typeface="Verdana"/>
            </a:endParaRPr>
          </a:p>
          <a:p>
            <a:pPr marL="285750" indent="-285750">
              <a:buChar char="•"/>
            </a:pPr>
            <a:r>
              <a:rPr lang="tr-TR" dirty="0" err="1">
                <a:latin typeface="Verdana"/>
                <a:ea typeface="Verdana"/>
              </a:rPr>
              <a:t>Making</a:t>
            </a:r>
            <a:r>
              <a:rPr lang="tr-TR" dirty="0">
                <a:latin typeface="Verdana"/>
                <a:ea typeface="Verdana"/>
              </a:rPr>
              <a:t> a </a:t>
            </a:r>
            <a:r>
              <a:rPr lang="tr-TR" dirty="0" err="1">
                <a:latin typeface="Verdana"/>
                <a:ea typeface="Verdana"/>
              </a:rPr>
              <a:t>presentation</a:t>
            </a:r>
            <a:endParaRPr lang="tr-TR">
              <a:latin typeface="Verdana"/>
              <a:ea typeface="Verdana"/>
            </a:endParaRPr>
          </a:p>
          <a:p>
            <a:pPr marL="285750" indent="-285750">
              <a:buChar char="•"/>
            </a:pPr>
            <a:r>
              <a:rPr lang="tr-TR" dirty="0">
                <a:latin typeface="Verdana"/>
                <a:ea typeface="Verdana"/>
              </a:rPr>
              <a:t>C </a:t>
            </a:r>
            <a:r>
              <a:rPr lang="tr-TR" dirty="0" err="1">
                <a:latin typeface="Verdana"/>
                <a:ea typeface="Verdana"/>
              </a:rPr>
              <a:t>Coding</a:t>
            </a:r>
            <a:endParaRPr lang="tr-TR">
              <a:latin typeface="Verdana"/>
              <a:ea typeface="Verdana"/>
            </a:endParaRPr>
          </a:p>
          <a:p>
            <a:pPr marL="285750" indent="-285750">
              <a:buChar char="•"/>
            </a:pPr>
            <a:endParaRPr lang="tr-TR" dirty="0">
              <a:latin typeface="Verdana"/>
              <a:ea typeface="Verdana"/>
            </a:endParaRPr>
          </a:p>
        </p:txBody>
      </p:sp>
      <p:pic>
        <p:nvPicPr>
          <p:cNvPr id="4" name="Resim 3" descr="oyuncak, çizgi film, kurbağa, yeşil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185566C-9A2E-A0E1-1E74-983EF0FE9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860" y="1412835"/>
            <a:ext cx="630555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748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6A765F-EA81-133B-02A0-5E4CD5ECA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Yer Tutucusu 1">
            <a:extLst>
              <a:ext uri="{FF2B5EF4-FFF2-40B4-BE49-F238E27FC236}">
                <a16:creationId xmlns:a16="http://schemas.microsoft.com/office/drawing/2014/main" id="{CE1D6AEC-9365-E641-3AF7-F5898044E4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4" y="549275"/>
            <a:ext cx="10656887" cy="810887"/>
          </a:xfrm>
        </p:spPr>
        <p:txBody>
          <a:bodyPr lIns="0" tIns="0" rIns="0" bIns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tr-TR" dirty="0">
                <a:latin typeface="Verdana"/>
                <a:ea typeface="Verdana"/>
              </a:rPr>
              <a:t>QUESTIONS???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67252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'i kujundus">
  <a:themeElements>
    <a:clrScheme name="TalTech">
      <a:dk1>
        <a:srgbClr val="000000"/>
      </a:dk1>
      <a:lt1>
        <a:srgbClr val="FFFFFF"/>
      </a:lt1>
      <a:dk2>
        <a:srgbClr val="332B60"/>
      </a:dk2>
      <a:lt2>
        <a:srgbClr val="DADAE4"/>
      </a:lt2>
      <a:accent1>
        <a:srgbClr val="E4067E"/>
      </a:accent1>
      <a:accent2>
        <a:srgbClr val="9396B0"/>
      </a:accent2>
      <a:accent3>
        <a:srgbClr val="AB1352"/>
      </a:accent3>
      <a:accent4>
        <a:srgbClr val="4FBFD3"/>
      </a:accent4>
      <a:accent5>
        <a:srgbClr val="332B60"/>
      </a:accent5>
      <a:accent6>
        <a:srgbClr val="DADAE4"/>
      </a:accent6>
      <a:hlink>
        <a:srgbClr val="AB1352"/>
      </a:hlink>
      <a:folHlink>
        <a:srgbClr val="AB1352"/>
      </a:folHlink>
    </a:clrScheme>
    <a:fontScheme name="TalTech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wrap="square" rtlCol="0" anchor="ctr"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NEWNEW" id="{65034802-83F1-DE41-A876-6851A238EDFE}" vid="{814C7433-F944-B249-91D8-8F253693EC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16_9_EST_TTÜ100_Tavaline</Template>
  <Application>Microsoft Office PowerPoint</Application>
  <PresentationFormat>Geniş ekran</PresentationFormat>
  <Slides>10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1" baseType="lpstr">
      <vt:lpstr>Office'i kujundus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Tallinn University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PowerPointi esitlus</dc:title>
  <dc:creator>Anu Teder</dc:creator>
  <cp:revision>207</cp:revision>
  <dcterms:created xsi:type="dcterms:W3CDTF">2018-09-19T06:51:01Z</dcterms:created>
  <dcterms:modified xsi:type="dcterms:W3CDTF">2025-09-26T06:02:08Z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9634602</vt:lpwstr>
  </property>
  <property fmtid="{D5CDD505-2E9C-101B-9397-08002B2CF9AE}" pid="3" name="NXPowerLiteSettings">
    <vt:lpwstr>C780073804F000</vt:lpwstr>
  </property>
  <property fmtid="{D5CDD505-2E9C-101B-9397-08002B2CF9AE}" pid="4" name="NXPowerLiteVersion">
    <vt:lpwstr>D8.0.4</vt:lpwstr>
  </property>
</Properties>
</file>